
<file path=[Content_Types].xml><?xml version="1.0" encoding="utf-8"?>
<Types xmlns="http://schemas.openxmlformats.org/package/2006/content-types">
  <Default Extension="bin" ContentType="audio/unknown"/>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3"/>
  </p:notesMasterIdLst>
  <p:sldIdLst>
    <p:sldId id="256" r:id="rId2"/>
    <p:sldId id="278" r:id="rId3"/>
    <p:sldId id="430" r:id="rId4"/>
    <p:sldId id="434" r:id="rId5"/>
    <p:sldId id="433" r:id="rId6"/>
    <p:sldId id="431" r:id="rId7"/>
    <p:sldId id="436" r:id="rId8"/>
    <p:sldId id="437" r:id="rId9"/>
    <p:sldId id="438" r:id="rId10"/>
    <p:sldId id="439" r:id="rId11"/>
    <p:sldId id="440" r:id="rId12"/>
    <p:sldId id="442" r:id="rId13"/>
    <p:sldId id="441" r:id="rId14"/>
    <p:sldId id="443" r:id="rId15"/>
    <p:sldId id="444" r:id="rId16"/>
    <p:sldId id="445" r:id="rId17"/>
    <p:sldId id="452" r:id="rId18"/>
    <p:sldId id="453" r:id="rId19"/>
    <p:sldId id="454" r:id="rId20"/>
    <p:sldId id="455" r:id="rId21"/>
    <p:sldId id="458" r:id="rId22"/>
    <p:sldId id="456" r:id="rId23"/>
    <p:sldId id="459" r:id="rId24"/>
    <p:sldId id="457" r:id="rId25"/>
    <p:sldId id="460" r:id="rId26"/>
    <p:sldId id="461" r:id="rId27"/>
    <p:sldId id="462" r:id="rId28"/>
    <p:sldId id="463" r:id="rId29"/>
    <p:sldId id="465" r:id="rId30"/>
    <p:sldId id="466" r:id="rId31"/>
    <p:sldId id="467" r:id="rId32"/>
    <p:sldId id="468" r:id="rId33"/>
    <p:sldId id="469" r:id="rId34"/>
    <p:sldId id="470" r:id="rId35"/>
    <p:sldId id="446" r:id="rId36"/>
    <p:sldId id="447" r:id="rId37"/>
    <p:sldId id="448" r:id="rId38"/>
    <p:sldId id="449" r:id="rId39"/>
    <p:sldId id="450" r:id="rId40"/>
    <p:sldId id="451" r:id="rId41"/>
    <p:sldId id="4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369"/>
    <a:srgbClr val="3AAC86"/>
    <a:srgbClr val="F79D3B"/>
    <a:srgbClr val="1C55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6568D-722A-4AFC-BB10-3626A40DB611}" v="71" dt="2023-01-07T20:49:34.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0028" autoAdjust="0"/>
  </p:normalViewPr>
  <p:slideViewPr>
    <p:cSldViewPr snapToGrid="0">
      <p:cViewPr varScale="1">
        <p:scale>
          <a:sx n="57" d="100"/>
          <a:sy n="57" d="100"/>
        </p:scale>
        <p:origin x="9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29D50-1AA6-41BA-B61E-903C395FF7E2}"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E1B11-4A13-4966-BDBD-0DA281ACF677}" type="slidenum">
              <a:rPr lang="en-US" smtClean="0"/>
              <a:t>‹#›</a:t>
            </a:fld>
            <a:endParaRPr lang="en-US"/>
          </a:p>
        </p:txBody>
      </p:sp>
    </p:spTree>
    <p:extLst>
      <p:ext uri="{BB962C8B-B14F-4D97-AF65-F5344CB8AC3E}">
        <p14:creationId xmlns:p14="http://schemas.microsoft.com/office/powerpoint/2010/main" val="112550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687D7-FEFB-4B87-80A6-5350E1317051}" type="slidenum">
              <a:rPr lang="en-US" smtClean="0"/>
              <a:t>2</a:t>
            </a:fld>
            <a:endParaRPr lang="en-US"/>
          </a:p>
        </p:txBody>
      </p:sp>
    </p:spTree>
    <p:extLst>
      <p:ext uri="{BB962C8B-B14F-4D97-AF65-F5344CB8AC3E}">
        <p14:creationId xmlns:p14="http://schemas.microsoft.com/office/powerpoint/2010/main" val="399038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Rubik" panose="02000604000000020004" pitchFamily="2" charset="-79"/>
                <a:cs typeface="Rubik" panose="02000604000000020004" pitchFamily="2" charset="-79"/>
              </a:rPr>
              <a:t>A blocking code is a code that stops the program from continuing its execution until a specific event happens.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latin typeface="Rubik" panose="02000604000000020004" pitchFamily="2" charset="-79"/>
                <a:cs typeface="Rubik" panose="02000604000000020004" pitchFamily="2" charset="-79"/>
              </a:rPr>
              <a:t>- Check </a:t>
            </a:r>
            <a:r>
              <a:rPr lang="en-US" sz="1200" b="1" dirty="0">
                <a:latin typeface="Rubik" panose="02000604000000020004" pitchFamily="2" charset="-79"/>
                <a:cs typeface="Rubik" panose="02000604000000020004" pitchFamily="2" charset="-79"/>
              </a:rPr>
              <a:t>Scheduling and Time Measurement using ESP32 in Arduino IDE </a:t>
            </a:r>
            <a:r>
              <a:rPr lang="en-US" sz="1200" b="0" dirty="0">
                <a:latin typeface="Rubik" panose="02000604000000020004" pitchFamily="2" charset="-79"/>
                <a:cs typeface="Rubik" panose="02000604000000020004" pitchFamily="2" charset="-79"/>
              </a:rPr>
              <a:t>in the knowledge bank for more information.</a:t>
            </a:r>
            <a:endParaRPr lang="he-IL" sz="1050" b="1" dirty="0">
              <a:latin typeface="Rubik" panose="02000604000000020004" pitchFamily="2" charset="-79"/>
              <a:cs typeface="Rubik" panose="02000604000000020004" pitchFamily="2" charset="-7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latin typeface="Rubik" panose="02000604000000020004" pitchFamily="2" charset="-79"/>
              <a:cs typeface="Rubik" panose="02000604000000020004" pitchFamily="2" charset="-79"/>
            </a:endParaRPr>
          </a:p>
          <a:p>
            <a:endParaRPr lang="en-US" dirty="0"/>
          </a:p>
        </p:txBody>
      </p:sp>
      <p:sp>
        <p:nvSpPr>
          <p:cNvPr id="4" name="Slide Number Placeholder 3"/>
          <p:cNvSpPr>
            <a:spLocks noGrp="1"/>
          </p:cNvSpPr>
          <p:nvPr>
            <p:ph type="sldNum" sz="quarter" idx="5"/>
          </p:nvPr>
        </p:nvSpPr>
        <p:spPr/>
        <p:txBody>
          <a:bodyPr/>
          <a:lstStyle/>
          <a:p>
            <a:fld id="{371E1B11-4A13-4966-BDBD-0DA281ACF677}" type="slidenum">
              <a:rPr lang="en-US" smtClean="0"/>
              <a:t>4</a:t>
            </a:fld>
            <a:endParaRPr lang="en-US"/>
          </a:p>
        </p:txBody>
      </p:sp>
    </p:spTree>
    <p:extLst>
      <p:ext uri="{BB962C8B-B14F-4D97-AF65-F5344CB8AC3E}">
        <p14:creationId xmlns:p14="http://schemas.microsoft.com/office/powerpoint/2010/main" val="4090557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a:t>
            </a:r>
            <a:r>
              <a:rPr lang="en-US" dirty="0" err="1"/>
              <a:t>xTaskCreate</a:t>
            </a:r>
            <a:r>
              <a:rPr lang="en-US" dirty="0"/>
              <a:t>: https://www.freertos.org/a00125.html</a:t>
            </a:r>
          </a:p>
        </p:txBody>
      </p:sp>
      <p:sp>
        <p:nvSpPr>
          <p:cNvPr id="4" name="Slide Number Placeholder 3"/>
          <p:cNvSpPr>
            <a:spLocks noGrp="1"/>
          </p:cNvSpPr>
          <p:nvPr>
            <p:ph type="sldNum" sz="quarter" idx="5"/>
          </p:nvPr>
        </p:nvSpPr>
        <p:spPr/>
        <p:txBody>
          <a:bodyPr/>
          <a:lstStyle/>
          <a:p>
            <a:fld id="{371E1B11-4A13-4966-BDBD-0DA281ACF677}" type="slidenum">
              <a:rPr lang="en-US" smtClean="0"/>
              <a:t>11</a:t>
            </a:fld>
            <a:endParaRPr lang="en-US"/>
          </a:p>
        </p:txBody>
      </p:sp>
    </p:spTree>
    <p:extLst>
      <p:ext uri="{BB962C8B-B14F-4D97-AF65-F5344CB8AC3E}">
        <p14:creationId xmlns:p14="http://schemas.microsoft.com/office/powerpoint/2010/main" val="163225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on </a:t>
            </a:r>
            <a:r>
              <a:rPr lang="en-US" dirty="0" err="1"/>
              <a:t>vTaskDelete</a:t>
            </a:r>
            <a:r>
              <a:rPr lang="en-US" dirty="0"/>
              <a:t>() : https://www.freertos.org/a00126.html</a:t>
            </a:r>
          </a:p>
        </p:txBody>
      </p:sp>
      <p:sp>
        <p:nvSpPr>
          <p:cNvPr id="4" name="Slide Number Placeholder 3"/>
          <p:cNvSpPr>
            <a:spLocks noGrp="1"/>
          </p:cNvSpPr>
          <p:nvPr>
            <p:ph type="sldNum" sz="quarter" idx="5"/>
          </p:nvPr>
        </p:nvSpPr>
        <p:spPr/>
        <p:txBody>
          <a:bodyPr/>
          <a:lstStyle/>
          <a:p>
            <a:fld id="{371E1B11-4A13-4966-BDBD-0DA281ACF677}" type="slidenum">
              <a:rPr lang="en-US" smtClean="0"/>
              <a:t>14</a:t>
            </a:fld>
            <a:endParaRPr lang="en-US"/>
          </a:p>
        </p:txBody>
      </p:sp>
    </p:spTree>
    <p:extLst>
      <p:ext uri="{BB962C8B-B14F-4D97-AF65-F5344CB8AC3E}">
        <p14:creationId xmlns:p14="http://schemas.microsoft.com/office/powerpoint/2010/main" val="314396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on </a:t>
            </a:r>
            <a:r>
              <a:rPr lang="en-US" dirty="0" err="1"/>
              <a:t>vTaskDelete</a:t>
            </a:r>
            <a:r>
              <a:rPr lang="en-US" dirty="0"/>
              <a:t>() : https://www.freertos.org/a00126.html</a:t>
            </a:r>
          </a:p>
        </p:txBody>
      </p:sp>
      <p:sp>
        <p:nvSpPr>
          <p:cNvPr id="4" name="Slide Number Placeholder 3"/>
          <p:cNvSpPr>
            <a:spLocks noGrp="1"/>
          </p:cNvSpPr>
          <p:nvPr>
            <p:ph type="sldNum" sz="quarter" idx="5"/>
          </p:nvPr>
        </p:nvSpPr>
        <p:spPr/>
        <p:txBody>
          <a:bodyPr/>
          <a:lstStyle/>
          <a:p>
            <a:fld id="{371E1B11-4A13-4966-BDBD-0DA281ACF677}" type="slidenum">
              <a:rPr lang="en-US" smtClean="0"/>
              <a:t>15</a:t>
            </a:fld>
            <a:endParaRPr lang="en-US"/>
          </a:p>
        </p:txBody>
      </p:sp>
    </p:spTree>
    <p:extLst>
      <p:ext uri="{BB962C8B-B14F-4D97-AF65-F5344CB8AC3E}">
        <p14:creationId xmlns:p14="http://schemas.microsoft.com/office/powerpoint/2010/main" val="3805261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this can be found in </a:t>
            </a:r>
            <a:r>
              <a:rPr lang="en-US" dirty="0" err="1"/>
              <a:t>Github</a:t>
            </a:r>
            <a:r>
              <a:rPr lang="en-US" dirty="0"/>
              <a:t>, the link is at the end of the presentation.</a:t>
            </a:r>
          </a:p>
        </p:txBody>
      </p:sp>
      <p:sp>
        <p:nvSpPr>
          <p:cNvPr id="4" name="Slide Number Placeholder 3"/>
          <p:cNvSpPr>
            <a:spLocks noGrp="1"/>
          </p:cNvSpPr>
          <p:nvPr>
            <p:ph type="sldNum" sz="quarter" idx="5"/>
          </p:nvPr>
        </p:nvSpPr>
        <p:spPr/>
        <p:txBody>
          <a:bodyPr/>
          <a:lstStyle/>
          <a:p>
            <a:fld id="{371E1B11-4A13-4966-BDBD-0DA281ACF677}" type="slidenum">
              <a:rPr lang="en-US" smtClean="0"/>
              <a:t>20</a:t>
            </a:fld>
            <a:endParaRPr lang="en-US"/>
          </a:p>
        </p:txBody>
      </p:sp>
    </p:spTree>
    <p:extLst>
      <p:ext uri="{BB962C8B-B14F-4D97-AF65-F5344CB8AC3E}">
        <p14:creationId xmlns:p14="http://schemas.microsoft.com/office/powerpoint/2010/main" val="158567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example in </a:t>
            </a:r>
            <a:r>
              <a:rPr lang="en-US" dirty="0" err="1"/>
              <a:t>Github</a:t>
            </a:r>
            <a:r>
              <a:rPr lang="en-US"/>
              <a:t>.</a:t>
            </a:r>
          </a:p>
        </p:txBody>
      </p:sp>
      <p:sp>
        <p:nvSpPr>
          <p:cNvPr id="4" name="Slide Number Placeholder 3"/>
          <p:cNvSpPr>
            <a:spLocks noGrp="1"/>
          </p:cNvSpPr>
          <p:nvPr>
            <p:ph type="sldNum" sz="quarter" idx="5"/>
          </p:nvPr>
        </p:nvSpPr>
        <p:spPr/>
        <p:txBody>
          <a:bodyPr/>
          <a:lstStyle/>
          <a:p>
            <a:fld id="{371E1B11-4A13-4966-BDBD-0DA281ACF677}" type="slidenum">
              <a:rPr lang="en-US" smtClean="0"/>
              <a:t>22</a:t>
            </a:fld>
            <a:endParaRPr lang="en-US"/>
          </a:p>
        </p:txBody>
      </p:sp>
    </p:spTree>
    <p:extLst>
      <p:ext uri="{BB962C8B-B14F-4D97-AF65-F5344CB8AC3E}">
        <p14:creationId xmlns:p14="http://schemas.microsoft.com/office/powerpoint/2010/main" val="4117192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E1B11-4A13-4966-BDBD-0DA281ACF677}" type="slidenum">
              <a:rPr lang="en-US" smtClean="0"/>
              <a:t>24</a:t>
            </a:fld>
            <a:endParaRPr lang="en-US"/>
          </a:p>
        </p:txBody>
      </p:sp>
    </p:spTree>
    <p:extLst>
      <p:ext uri="{BB962C8B-B14F-4D97-AF65-F5344CB8AC3E}">
        <p14:creationId xmlns:p14="http://schemas.microsoft.com/office/powerpoint/2010/main" val="15498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simulator is a bit slower, so you need to hold the press on the button for it to work. This is not the case with a real ESP32.</a:t>
            </a:r>
          </a:p>
        </p:txBody>
      </p:sp>
      <p:sp>
        <p:nvSpPr>
          <p:cNvPr id="4" name="Slide Number Placeholder 3"/>
          <p:cNvSpPr>
            <a:spLocks noGrp="1"/>
          </p:cNvSpPr>
          <p:nvPr>
            <p:ph type="sldNum" sz="quarter" idx="5"/>
          </p:nvPr>
        </p:nvSpPr>
        <p:spPr/>
        <p:txBody>
          <a:bodyPr/>
          <a:lstStyle/>
          <a:p>
            <a:fld id="{371E1B11-4A13-4966-BDBD-0DA281ACF677}" type="slidenum">
              <a:rPr lang="en-US" smtClean="0"/>
              <a:t>32</a:t>
            </a:fld>
            <a:endParaRPr lang="en-US"/>
          </a:p>
        </p:txBody>
      </p:sp>
    </p:spTree>
    <p:extLst>
      <p:ext uri="{BB962C8B-B14F-4D97-AF65-F5344CB8AC3E}">
        <p14:creationId xmlns:p14="http://schemas.microsoft.com/office/powerpoint/2010/main" val="83070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689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806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649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כלל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grpSp>
        <p:nvGrpSpPr>
          <p:cNvPr id="2" name="Group 1">
            <a:extLst>
              <a:ext uri="{FF2B5EF4-FFF2-40B4-BE49-F238E27FC236}">
                <a16:creationId xmlns:a16="http://schemas.microsoft.com/office/drawing/2014/main" id="{FADC9091-BEA5-4AD8-A77D-A9A8D6DEA2B2}"/>
              </a:ext>
            </a:extLst>
          </p:cNvPr>
          <p:cNvGrpSpPr/>
          <p:nvPr userDrawn="1"/>
        </p:nvGrpSpPr>
        <p:grpSpPr>
          <a:xfrm flipH="1">
            <a:off x="842435" y="731743"/>
            <a:ext cx="5933853" cy="434771"/>
            <a:chOff x="5407247" y="731743"/>
            <a:chExt cx="5933853" cy="434771"/>
          </a:xfrm>
        </p:grpSpPr>
        <p:sp>
          <p:nvSpPr>
            <p:cNvPr id="9" name="Tab 6">
              <a:hlinkClick r:id="" action="ppaction://noaction">
                <a:snd r:embed="rId2" name="click-bright.wav"/>
              </a:hlinkClick>
            </p:cNvPr>
            <p:cNvSpPr/>
            <p:nvPr userDrawn="1"/>
          </p:nvSpPr>
          <p:spPr>
            <a:xfrm>
              <a:off x="9972061" y="731743"/>
              <a:ext cx="1369039"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endParaRPr>
            </a:p>
          </p:txBody>
        </p:sp>
        <p:sp>
          <p:nvSpPr>
            <p:cNvPr id="10" name="Tab 3">
              <a:hlinkClick r:id="" action="ppaction://noaction">
                <a:snd r:embed="rId2" name="click-bright.wav"/>
              </a:hlinkClick>
            </p:cNvPr>
            <p:cNvSpPr/>
            <p:nvPr userDrawn="1"/>
          </p:nvSpPr>
          <p:spPr>
            <a:xfrm>
              <a:off x="5407247" y="731743"/>
              <a:ext cx="1369039"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6934527" y="731743"/>
              <a:ext cx="1369039"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8453294" y="731743"/>
              <a:ext cx="1369039"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Text Placeholder 3"/>
          <p:cNvSpPr>
            <a:spLocks noGrp="1"/>
          </p:cNvSpPr>
          <p:nvPr>
            <p:ph type="body" sz="quarter" idx="10"/>
          </p:nvPr>
        </p:nvSpPr>
        <p:spPr>
          <a:xfrm>
            <a:off x="842435" y="1423886"/>
            <a:ext cx="10498665" cy="447281"/>
          </a:xfrm>
        </p:spPr>
        <p:txBody>
          <a:bodyPr/>
          <a:lstStyle>
            <a:lvl1pPr marL="0" indent="0" algn="r" defTabSz="457200" rtl="1"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spTree>
    <p:extLst>
      <p:ext uri="{BB962C8B-B14F-4D97-AF65-F5344CB8AC3E}">
        <p14:creationId xmlns:p14="http://schemas.microsoft.com/office/powerpoint/2010/main" val="893478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פרק ראשון">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36892"/>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grpSp>
        <p:nvGrpSpPr>
          <p:cNvPr id="2" name="Group 1">
            <a:extLst>
              <a:ext uri="{FF2B5EF4-FFF2-40B4-BE49-F238E27FC236}">
                <a16:creationId xmlns:a16="http://schemas.microsoft.com/office/drawing/2014/main" id="{B1D2F739-FE90-499E-817B-CD00C3F99B1D}"/>
              </a:ext>
            </a:extLst>
          </p:cNvPr>
          <p:cNvGrpSpPr/>
          <p:nvPr userDrawn="1"/>
        </p:nvGrpSpPr>
        <p:grpSpPr>
          <a:xfrm flipH="1">
            <a:off x="842435" y="731743"/>
            <a:ext cx="10498666" cy="434771"/>
            <a:chOff x="842436" y="731743"/>
            <a:chExt cx="10498666" cy="434771"/>
          </a:xfrm>
        </p:grpSpPr>
        <p:sp>
          <p:nvSpPr>
            <p:cNvPr id="9" name="Tab 6">
              <a:hlinkClick r:id="" action="ppaction://noaction">
                <a:snd r:embed="rId2" name="click-bright.wav"/>
              </a:hlinkClick>
            </p:cNvPr>
            <p:cNvSpPr/>
            <p:nvPr userDrawn="1"/>
          </p:nvSpPr>
          <p:spPr>
            <a:xfrm>
              <a:off x="3974966" y="731743"/>
              <a:ext cx="7366136"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1 – Introduction to Free RTOS</a:t>
              </a:r>
            </a:p>
          </p:txBody>
        </p:sp>
        <p:sp>
          <p:nvSpPr>
            <p:cNvPr id="10" name="Tab 3">
              <a:hlinkClick r:id="" action="ppaction://noaction">
                <a:snd r:embed="rId2" name="click-bright.wav"/>
              </a:hlinkClick>
            </p:cNvPr>
            <p:cNvSpPr/>
            <p:nvPr userDrawn="1"/>
          </p:nvSpPr>
          <p:spPr>
            <a:xfrm>
              <a:off x="842436" y="731743"/>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2930788" y="731743"/>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spTree>
    <p:extLst>
      <p:ext uri="{BB962C8B-B14F-4D97-AF65-F5344CB8AC3E}">
        <p14:creationId xmlns:p14="http://schemas.microsoft.com/office/powerpoint/2010/main" val="1415465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פרק שנ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E20AC580-00C8-4452-A901-49B8B66F1D0D}"/>
              </a:ext>
            </a:extLst>
          </p:cNvPr>
          <p:cNvGrpSpPr/>
          <p:nvPr userDrawn="1"/>
        </p:nvGrpSpPr>
        <p:grpSpPr>
          <a:xfrm flipH="1">
            <a:off x="842436" y="731743"/>
            <a:ext cx="10498664" cy="447569"/>
            <a:chOff x="842436" y="731743"/>
            <a:chExt cx="10498664" cy="447569"/>
          </a:xfrm>
        </p:grpSpPr>
        <p:sp>
          <p:nvSpPr>
            <p:cNvPr id="9" name="Tab 6">
              <a:hlinkClick r:id="" action="ppaction://noaction">
                <a:snd r:embed="rId2" name="click-bright.wav"/>
              </a:hlinkClick>
            </p:cNvPr>
            <p:cNvSpPr/>
            <p:nvPr userDrawn="1"/>
          </p:nvSpPr>
          <p:spPr>
            <a:xfrm>
              <a:off x="2930789" y="731743"/>
              <a:ext cx="7407012"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2 – When to use Free RTOS</a:t>
              </a:r>
            </a:p>
          </p:txBody>
        </p:sp>
        <p:sp>
          <p:nvSpPr>
            <p:cNvPr id="10" name="Tab 3">
              <a:hlinkClick r:id="" action="ppaction://noaction">
                <a:snd r:embed="rId2" name="click-bright.wav"/>
              </a:hlinkClick>
            </p:cNvPr>
            <p:cNvSpPr/>
            <p:nvPr userDrawn="1"/>
          </p:nvSpPr>
          <p:spPr>
            <a:xfrm>
              <a:off x="842436" y="744541"/>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ab 3">
              <a:hlinkClick r:id="" action="ppaction://noaction">
                <a:snd r:embed="rId2" name="click-bright.wav"/>
              </a:hlinkClick>
            </p:cNvPr>
            <p:cNvSpPr/>
            <p:nvPr userDrawn="1"/>
          </p:nvSpPr>
          <p:spPr>
            <a:xfrm>
              <a:off x="10436622" y="731743"/>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478065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פרק שליש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2825C3D9-DF1E-4C24-9655-3F5AC29DB0CB}"/>
              </a:ext>
            </a:extLst>
          </p:cNvPr>
          <p:cNvGrpSpPr/>
          <p:nvPr userDrawn="1"/>
        </p:nvGrpSpPr>
        <p:grpSpPr>
          <a:xfrm flipH="1">
            <a:off x="842435" y="719233"/>
            <a:ext cx="10498665" cy="447281"/>
            <a:chOff x="842435" y="719233"/>
            <a:chExt cx="10498665" cy="447281"/>
          </a:xfrm>
        </p:grpSpPr>
        <p:sp>
          <p:nvSpPr>
            <p:cNvPr id="10" name="Tab 3">
              <a:hlinkClick r:id="" action="ppaction://noaction">
                <a:snd r:embed="rId2" name="click-bright.wav"/>
              </a:hlinkClick>
            </p:cNvPr>
            <p:cNvSpPr/>
            <p:nvPr userDrawn="1"/>
          </p:nvSpPr>
          <p:spPr>
            <a:xfrm>
              <a:off x="842435" y="719233"/>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7366136"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3 – Communication between tasks</a:t>
              </a:r>
              <a:endParaRPr lang="en-GB"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11" name="Tab 3">
              <a:hlinkClick r:id="" action="ppaction://noaction">
                <a:snd r:embed="rId2" name="click-bright.wav"/>
              </a:hlinkClick>
            </p:cNvPr>
            <p:cNvSpPr/>
            <p:nvPr userDrawn="1"/>
          </p:nvSpPr>
          <p:spPr>
            <a:xfrm>
              <a:off x="10436622" y="731743"/>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9392446" y="731743"/>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851693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פרק שליש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r" defTabSz="457200" rtl="1"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D32984F5-3F8E-46A9-BAA3-C634638F0ABD}"/>
              </a:ext>
            </a:extLst>
          </p:cNvPr>
          <p:cNvGrpSpPr/>
          <p:nvPr userDrawn="1"/>
        </p:nvGrpSpPr>
        <p:grpSpPr>
          <a:xfrm flipH="1">
            <a:off x="842434" y="738237"/>
            <a:ext cx="10498666" cy="434771"/>
            <a:chOff x="842434" y="738237"/>
            <a:chExt cx="10498666" cy="434771"/>
          </a:xfrm>
        </p:grpSpPr>
        <p:sp>
          <p:nvSpPr>
            <p:cNvPr id="10" name="Tab 3">
              <a:hlinkClick r:id="" action="ppaction://noaction">
                <a:snd r:embed="rId2" name="click-bright.wav"/>
              </a:hlinkClick>
            </p:cNvPr>
            <p:cNvSpPr/>
            <p:nvPr userDrawn="1"/>
          </p:nvSpPr>
          <p:spPr>
            <a:xfrm>
              <a:off x="842434" y="738237"/>
              <a:ext cx="7366137"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4 – things to watch out for in Free RTOS</a:t>
              </a:r>
              <a:endPar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11" name="Tab 3">
              <a:hlinkClick r:id="" action="ppaction://noaction">
                <a:snd r:embed="rId2" name="click-bright.wav"/>
              </a:hlinkClick>
            </p:cNvPr>
            <p:cNvSpPr/>
            <p:nvPr userDrawn="1"/>
          </p:nvSpPr>
          <p:spPr>
            <a:xfrm>
              <a:off x="10436622" y="738237"/>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9392446" y="738237"/>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ab 3">
              <a:hlinkClick r:id="" action="ppaction://noaction">
                <a:snd r:embed="rId2" name="click-bright.wav"/>
              </a:hlinkClick>
            </p:cNvPr>
            <p:cNvSpPr/>
            <p:nvPr userDrawn="1"/>
          </p:nvSpPr>
          <p:spPr>
            <a:xfrm>
              <a:off x="8348270" y="738237"/>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134139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127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373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463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554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129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694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0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5727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999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0E0"/>
        </a:solidFill>
        <a:effectLst/>
      </p:bgPr>
    </p:bg>
    <p:spTree>
      <p:nvGrpSpPr>
        <p:cNvPr id="1" name=""/>
        <p:cNvGrpSpPr/>
        <p:nvPr/>
      </p:nvGrpSpPr>
      <p:grpSpPr>
        <a:xfrm>
          <a:off x="0" y="0"/>
          <a:ext cx="0" cy="0"/>
          <a:chOff x="0" y="0"/>
          <a:chExt cx="0" cy="0"/>
        </a:xfrm>
      </p:grpSpPr>
      <p:sp>
        <p:nvSpPr>
          <p:cNvPr id="14" name="Intro Background">
            <a:extLst>
              <a:ext uri="{FF2B5EF4-FFF2-40B4-BE49-F238E27FC236}">
                <a16:creationId xmlns:a16="http://schemas.microsoft.com/office/drawing/2014/main" id="{ECCB0BF4-2EB5-4C88-8697-00C99D22F1B4}"/>
              </a:ext>
            </a:extLst>
          </p:cNvPr>
          <p:cNvSpPr/>
          <p:nvPr userDrawn="1"/>
        </p:nvSpPr>
        <p:spPr>
          <a:xfrm>
            <a:off x="838200" y="169517"/>
            <a:ext cx="10502900" cy="452783"/>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l" rtl="0" eaLnBrk="1" fontAlgn="auto" hangingPunct="1">
              <a:spcBef>
                <a:spcPts val="0"/>
              </a:spcBef>
              <a:spcAft>
                <a:spcPts val="0"/>
              </a:spcAft>
              <a:defRPr/>
            </a:pPr>
            <a:r>
              <a:rPr lang="en-US" sz="1400" b="1" dirty="0">
                <a:solidFill>
                  <a:srgbClr val="828282"/>
                </a:solidFill>
                <a:latin typeface="Rubik" panose="02000604000000020004" pitchFamily="2" charset="-79"/>
                <a:ea typeface="Verdana" panose="020B0604030504040204" pitchFamily="34" charset="0"/>
                <a:cs typeface="Rubik" panose="02000604000000020004" pitchFamily="2" charset="-79"/>
              </a:rPr>
              <a:t>Using Free RTOS with microcontrollers</a:t>
            </a: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AFDCB173-B1C3-475F-9EB6-F6094EF3FFA0}"/>
              </a:ext>
            </a:extLst>
          </p:cNvPr>
          <p:cNvPicPr>
            <a:picLocks noChangeAspect="1"/>
          </p:cNvPicPr>
          <p:nvPr userDrawn="1"/>
        </p:nvPicPr>
        <p:blipFill rotWithShape="1">
          <a:blip r:embed="rId19" cstate="print">
            <a:extLst>
              <a:ext uri="{BEBA8EAE-BF5A-486C-A8C5-ECC9F3942E4B}">
                <a14:imgProps xmlns:a14="http://schemas.microsoft.com/office/drawing/2010/main">
                  <a14:imgLayer r:embed="rId20">
                    <a14:imgEffect>
                      <a14:backgroundRemoval t="9662" b="89855" l="9266" r="89961">
                        <a14:foregroundMark x1="89961" y1="30435" x2="89961" y2="30435"/>
                        <a14:backgroundMark x1="45753" y1="35266" x2="45753" y2="35266"/>
                      </a14:backgroundRemoval>
                    </a14:imgEffect>
                  </a14:imgLayer>
                </a14:imgProps>
              </a:ext>
              <a:ext uri="{28A0092B-C50C-407E-A947-70E740481C1C}">
                <a14:useLocalDpi xmlns:a14="http://schemas.microsoft.com/office/drawing/2010/main" val="0"/>
              </a:ext>
            </a:extLst>
          </a:blip>
          <a:srcRect r="6190"/>
          <a:stretch/>
        </p:blipFill>
        <p:spPr>
          <a:xfrm>
            <a:off x="10316706" y="174198"/>
            <a:ext cx="940526" cy="400645"/>
          </a:xfrm>
          <a:prstGeom prst="rect">
            <a:avLst/>
          </a:prstGeom>
        </p:spPr>
      </p:pic>
      <p:pic>
        <p:nvPicPr>
          <p:cNvPr id="12" name="Picture 11">
            <a:extLst>
              <a:ext uri="{FF2B5EF4-FFF2-40B4-BE49-F238E27FC236}">
                <a16:creationId xmlns:a16="http://schemas.microsoft.com/office/drawing/2014/main" id="{AC4DDE61-FBD2-4768-945A-40039FD07AA4}"/>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898691" y="15352"/>
            <a:ext cx="271537" cy="359169"/>
          </a:xfrm>
          <a:prstGeom prst="rect">
            <a:avLst/>
          </a:prstGeom>
        </p:spPr>
      </p:pic>
      <p:pic>
        <p:nvPicPr>
          <p:cNvPr id="13" name="Picture 2" descr="https://www.cs.technion.ac.il/RESEARCH_DAY_18/Computer-Science-logo-HEB.gif">
            <a:extLst>
              <a:ext uri="{FF2B5EF4-FFF2-40B4-BE49-F238E27FC236}">
                <a16:creationId xmlns:a16="http://schemas.microsoft.com/office/drawing/2014/main" id="{DC4D6762-E9FC-4DD0-9074-EDCE9DB19A12}"/>
              </a:ext>
            </a:extLst>
          </p:cNvPr>
          <p:cNvPicPr>
            <a:picLocks noChangeAspect="1" noChangeArrowheads="1"/>
          </p:cNvPicPr>
          <p:nvPr userDrawn="1"/>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7538" y="230188"/>
            <a:ext cx="1595300" cy="2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654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78" r:id="rId13"/>
    <p:sldLayoutId id="2147483680" r:id="rId14"/>
    <p:sldLayoutId id="2147483681" r:id="rId15"/>
    <p:sldLayoutId id="2147483682" r:id="rId16"/>
    <p:sldLayoutId id="214748368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slide" Target="slide35.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slide" Target="slide27.xml"/><Relationship Id="rId5" Type="http://schemas.openxmlformats.org/officeDocument/2006/relationships/slide" Target="slide16.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hyperlink" Target="https://wokwi.com/projects/353220498015853569" TargetMode="External"/><Relationship Id="rId4"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okwi.com/projects/353224612790785025" TargetMode="External"/><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s://wokwi.com/projects/353227694666949633"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hyperlink" Target="https://www.freertos.org/a00018.html"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D410E0-350E-4144-9E48-441A7705173A}"/>
              </a:ext>
            </a:extLst>
          </p:cNvPr>
          <p:cNvSpPr/>
          <p:nvPr/>
        </p:nvSpPr>
        <p:spPr>
          <a:xfrm>
            <a:off x="1016148" y="1424530"/>
            <a:ext cx="10159704" cy="4339650"/>
          </a:xfrm>
          <a:prstGeom prst="rect">
            <a:avLst/>
          </a:prstGeom>
        </p:spPr>
        <p:txBody>
          <a:bodyPr wrap="square">
            <a:spAutoFit/>
          </a:bodyPr>
          <a:lstStyle/>
          <a:p>
            <a:pPr algn="ctr"/>
            <a:r>
              <a:rPr lang="en-US" sz="6000" b="1" dirty="0">
                <a:latin typeface="Rubik" panose="02000604000000020004" pitchFamily="2" charset="-79"/>
                <a:cs typeface="Rubik" panose="02000604000000020004" pitchFamily="2" charset="-79"/>
              </a:rPr>
              <a:t>Multi-threading and Free RTOS using Arduino IDE in ESP32 and ESP8266</a:t>
            </a:r>
            <a:endParaRPr lang="he-IL" sz="6000" b="1" dirty="0">
              <a:latin typeface="Rubik" panose="02000604000000020004" pitchFamily="2" charset="-79"/>
              <a:cs typeface="Rubik" panose="02000604000000020004" pitchFamily="2" charset="-79"/>
            </a:endParaRPr>
          </a:p>
          <a:p>
            <a:pPr algn="ctr" rtl="1"/>
            <a:endParaRPr lang="he-IL" sz="3200" b="1" dirty="0">
              <a:latin typeface="Rubik" panose="02000604000000020004" pitchFamily="2" charset="-79"/>
              <a:cs typeface="Rubik" panose="02000604000000020004" pitchFamily="2" charset="-79"/>
            </a:endParaRPr>
          </a:p>
          <a:p>
            <a:pPr algn="ctr" rtl="1"/>
            <a:r>
              <a:rPr lang="en-US" sz="3200" dirty="0">
                <a:latin typeface="Rubik" panose="02000604000000020004" pitchFamily="2" charset="-79"/>
                <a:cs typeface="Rubik" panose="02000604000000020004" pitchFamily="2" charset="-79"/>
              </a:rPr>
              <a:t>Inter-Disciplinary center for Smart Technologies</a:t>
            </a:r>
            <a:endParaRPr lang="he-IL" sz="3200" dirty="0">
              <a:latin typeface="Rubik" panose="02000604000000020004" pitchFamily="2" charset="-79"/>
              <a:cs typeface="Rubik" panose="02000604000000020004" pitchFamily="2" charset="-79"/>
            </a:endParaRPr>
          </a:p>
          <a:p>
            <a:pPr algn="ctr" rtl="1"/>
            <a:r>
              <a:rPr lang="en-US" sz="3200" dirty="0">
                <a:latin typeface="Rubik" panose="02000604000000020004" pitchFamily="2" charset="-79"/>
                <a:cs typeface="Rubik" panose="02000604000000020004" pitchFamily="2" charset="-79"/>
              </a:rPr>
              <a:t>Technion CS</a:t>
            </a:r>
          </a:p>
        </p:txBody>
      </p:sp>
    </p:spTree>
    <p:extLst>
      <p:ext uri="{BB962C8B-B14F-4D97-AF65-F5344CB8AC3E}">
        <p14:creationId xmlns:p14="http://schemas.microsoft.com/office/powerpoint/2010/main" val="267209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function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looks scary, but it is really simple.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An example of how we would use it in the example:</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5" name="Picture 4">
            <a:extLst>
              <a:ext uri="{FF2B5EF4-FFF2-40B4-BE49-F238E27FC236}">
                <a16:creationId xmlns:a16="http://schemas.microsoft.com/office/drawing/2014/main" id="{D90654C7-653F-03AA-E46B-DF4F96C5D7BB}"/>
              </a:ext>
            </a:extLst>
          </p:cNvPr>
          <p:cNvPicPr>
            <a:picLocks noChangeAspect="1"/>
          </p:cNvPicPr>
          <p:nvPr/>
        </p:nvPicPr>
        <p:blipFill>
          <a:blip r:embed="rId2"/>
          <a:stretch>
            <a:fillRect/>
          </a:stretch>
        </p:blipFill>
        <p:spPr>
          <a:xfrm>
            <a:off x="842435" y="3032606"/>
            <a:ext cx="10052970" cy="2179474"/>
          </a:xfrm>
          <a:prstGeom prst="rect">
            <a:avLst/>
          </a:prstGeom>
        </p:spPr>
      </p:pic>
      <p:sp>
        <p:nvSpPr>
          <p:cNvPr id="6" name="Body">
            <a:extLst>
              <a:ext uri="{FF2B5EF4-FFF2-40B4-BE49-F238E27FC236}">
                <a16:creationId xmlns:a16="http://schemas.microsoft.com/office/drawing/2014/main" id="{68242F04-BBBE-6EA6-20AF-402D446026DB}"/>
              </a:ext>
            </a:extLst>
          </p:cNvPr>
          <p:cNvSpPr txBox="1">
            <a:spLocks/>
          </p:cNvSpPr>
          <p:nvPr/>
        </p:nvSpPr>
        <p:spPr>
          <a:xfrm>
            <a:off x="842434" y="5171440"/>
            <a:ext cx="10498665" cy="1391920"/>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Where STACK_SIZE is 2048:</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9" name="Picture 8">
            <a:extLst>
              <a:ext uri="{FF2B5EF4-FFF2-40B4-BE49-F238E27FC236}">
                <a16:creationId xmlns:a16="http://schemas.microsoft.com/office/drawing/2014/main" id="{9BFA2DB2-CD18-6893-9AA2-652A52685D99}"/>
              </a:ext>
            </a:extLst>
          </p:cNvPr>
          <p:cNvPicPr>
            <a:picLocks noChangeAspect="1"/>
          </p:cNvPicPr>
          <p:nvPr/>
        </p:nvPicPr>
        <p:blipFill>
          <a:blip r:embed="rId3"/>
          <a:stretch>
            <a:fillRect/>
          </a:stretch>
        </p:blipFill>
        <p:spPr>
          <a:xfrm>
            <a:off x="5767319" y="5212080"/>
            <a:ext cx="4819137" cy="548640"/>
          </a:xfrm>
          <a:prstGeom prst="rect">
            <a:avLst/>
          </a:prstGeom>
        </p:spPr>
      </p:pic>
    </p:spTree>
    <p:extLst>
      <p:ext uri="{BB962C8B-B14F-4D97-AF65-F5344CB8AC3E}">
        <p14:creationId xmlns:p14="http://schemas.microsoft.com/office/powerpoint/2010/main" val="389592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Explanation for some of the parameters (for the full explanation a link is provided in the presentation notes, though we won’t use many of the parameters).</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pvTaskCode</a:t>
            </a:r>
            <a:r>
              <a:rPr lang="en-GB" sz="2800" dirty="0">
                <a:solidFill>
                  <a:schemeClr val="tx1"/>
                </a:solidFill>
                <a:latin typeface="Rubik" panose="02000604000000020004" pitchFamily="2" charset="-79"/>
                <a:cs typeface="Rubik" panose="02000604000000020004" pitchFamily="2" charset="-79"/>
              </a:rPr>
              <a:t> is simply a pointer to the function, you can pass the function name as it is.</a:t>
            </a:r>
          </a:p>
          <a:p>
            <a:pPr algn="l" defTabSz="914400" rtl="0">
              <a:lnSpc>
                <a:spcPct val="114000"/>
              </a:lnSpc>
            </a:pPr>
            <a:r>
              <a:rPr lang="en-GB" sz="2800" b="1" u="sng" dirty="0">
                <a:solidFill>
                  <a:schemeClr val="tx1"/>
                </a:solidFill>
                <a:latin typeface="Rubik" panose="02000604000000020004" pitchFamily="2" charset="-79"/>
                <a:cs typeface="Rubik" panose="02000604000000020004" pitchFamily="2" charset="-79"/>
              </a:rPr>
              <a:t>Note that the entry function should be in this form:</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function_name</a:t>
            </a:r>
            <a:r>
              <a:rPr lang="en-GB" sz="2800" dirty="0">
                <a:solidFill>
                  <a:schemeClr val="tx1"/>
                </a:solidFill>
                <a:latin typeface="Rubik" panose="02000604000000020004" pitchFamily="2" charset="-79"/>
                <a:cs typeface="Rubik" panose="02000604000000020004" pitchFamily="2" charset="-79"/>
              </a:rPr>
              <a:t>(void* params){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 code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569059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101428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Third parameter (</a:t>
            </a:r>
            <a:r>
              <a:rPr lang="en-GB" sz="2800" dirty="0" err="1">
                <a:solidFill>
                  <a:schemeClr val="tx1"/>
                </a:solidFill>
                <a:latin typeface="Rubik" panose="02000604000000020004" pitchFamily="2" charset="-79"/>
                <a:cs typeface="Rubik" panose="02000604000000020004" pitchFamily="2" charset="-79"/>
              </a:rPr>
              <a:t>usStackDepth</a:t>
            </a:r>
            <a:r>
              <a:rPr lang="en-GB" sz="2800" dirty="0">
                <a:solidFill>
                  <a:schemeClr val="tx1"/>
                </a:solidFill>
                <a:latin typeface="Rubik" panose="02000604000000020004" pitchFamily="2" charset="-79"/>
                <a:cs typeface="Rubik" panose="02000604000000020004" pitchFamily="2" charset="-79"/>
              </a:rPr>
              <a:t>) limits how much stack the task (thread) has.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Fourth parameter (</a:t>
            </a:r>
            <a:r>
              <a:rPr lang="en-GB" sz="2800" dirty="0" err="1">
                <a:solidFill>
                  <a:schemeClr val="tx1"/>
                </a:solidFill>
                <a:latin typeface="Rubik" panose="02000604000000020004" pitchFamily="2" charset="-79"/>
                <a:cs typeface="Rubik" panose="02000604000000020004" pitchFamily="2" charset="-79"/>
              </a:rPr>
              <a:t>pvParameters</a:t>
            </a:r>
            <a:r>
              <a:rPr lang="en-GB" sz="2800" dirty="0">
                <a:solidFill>
                  <a:schemeClr val="tx1"/>
                </a:solidFill>
                <a:latin typeface="Rubik" panose="02000604000000020004" pitchFamily="2" charset="-79"/>
                <a:cs typeface="Rubik" panose="02000604000000020004" pitchFamily="2" charset="-79"/>
              </a:rPr>
              <a:t>) is a pointer to a parameter that we want to pass to the thread, this is why the entry function has the *params parameter, the fourth parameter in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is passed there.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last parameter (</a:t>
            </a:r>
            <a:r>
              <a:rPr lang="en-GB" sz="2800" dirty="0" err="1">
                <a:solidFill>
                  <a:schemeClr val="tx1"/>
                </a:solidFill>
                <a:latin typeface="Rubik" panose="02000604000000020004" pitchFamily="2" charset="-79"/>
                <a:cs typeface="Rubik" panose="02000604000000020004" pitchFamily="2" charset="-79"/>
              </a:rPr>
              <a:t>pxCreatedTask</a:t>
            </a:r>
            <a:r>
              <a:rPr lang="en-GB" sz="2800" dirty="0">
                <a:solidFill>
                  <a:schemeClr val="tx1"/>
                </a:solidFill>
                <a:latin typeface="Rubik" panose="02000604000000020004" pitchFamily="2" charset="-79"/>
                <a:cs typeface="Rubik" panose="02000604000000020004" pitchFamily="2" charset="-79"/>
              </a:rPr>
              <a:t>) is a pointer to the </a:t>
            </a:r>
            <a:r>
              <a:rPr lang="en-GB" sz="2800">
                <a:solidFill>
                  <a:schemeClr val="tx1"/>
                </a:solidFill>
                <a:latin typeface="Rubik" panose="02000604000000020004" pitchFamily="2" charset="-79"/>
                <a:cs typeface="Rubik" panose="02000604000000020004" pitchFamily="2" charset="-79"/>
              </a:rPr>
              <a:t>task handle, </a:t>
            </a:r>
            <a:r>
              <a:rPr lang="en-GB" sz="2800" dirty="0">
                <a:solidFill>
                  <a:schemeClr val="tx1"/>
                </a:solidFill>
                <a:latin typeface="Rubik" panose="02000604000000020004" pitchFamily="2" charset="-79"/>
                <a:cs typeface="Rubik" panose="02000604000000020004" pitchFamily="2" charset="-79"/>
              </a:rPr>
              <a:t>basically it is used to interact with the task (either kill it or suspend it or…)</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updates the value of the handle to “point” at the task.</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64393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a:t>Important notes on </a:t>
            </a:r>
            <a:r>
              <a:rPr lang="en-US" dirty="0" err="1"/>
              <a:t>xTaskCreate</a:t>
            </a:r>
            <a:r>
              <a:rPr lang="en-US" dirty="0"/>
              <a:t>(…);</a:t>
            </a:r>
          </a:p>
          <a:p>
            <a:endParaRPr lang="en-US" dirty="0"/>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When a thread is done, it </a:t>
            </a:r>
            <a:r>
              <a:rPr lang="en-GB" sz="2800" b="1" dirty="0">
                <a:solidFill>
                  <a:schemeClr val="tx1"/>
                </a:solidFill>
                <a:latin typeface="Rubik" panose="02000604000000020004" pitchFamily="2" charset="-79"/>
                <a:cs typeface="Rubik" panose="02000604000000020004" pitchFamily="2" charset="-79"/>
              </a:rPr>
              <a:t>cannot</a:t>
            </a:r>
            <a:r>
              <a:rPr lang="en-GB" sz="2800" dirty="0">
                <a:solidFill>
                  <a:schemeClr val="tx1"/>
                </a:solidFill>
                <a:latin typeface="Rubik" panose="02000604000000020004" pitchFamily="2" charset="-79"/>
                <a:cs typeface="Rubik" panose="02000604000000020004" pitchFamily="2" charset="-79"/>
              </a:rPr>
              <a:t> return as usual. This would </a:t>
            </a:r>
            <a:r>
              <a:rPr lang="en-GB" sz="2800" b="1" dirty="0">
                <a:solidFill>
                  <a:schemeClr val="tx1"/>
                </a:solidFill>
                <a:latin typeface="Rubik" panose="02000604000000020004" pitchFamily="2" charset="-79"/>
                <a:cs typeface="Rubik" panose="02000604000000020004" pitchFamily="2" charset="-79"/>
              </a:rPr>
              <a:t>crash</a:t>
            </a:r>
            <a:r>
              <a:rPr lang="en-GB" sz="2800" dirty="0">
                <a:solidFill>
                  <a:schemeClr val="tx1"/>
                </a:solidFill>
                <a:latin typeface="Rubik" panose="02000604000000020004" pitchFamily="2" charset="-79"/>
                <a:cs typeface="Rubik" panose="02000604000000020004" pitchFamily="2" charset="-79"/>
              </a:rPr>
              <a:t> the whole ESP chip and there is no easy way to debug it. Rather, the task should either kill itself by using </a:t>
            </a: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r>
              <a:rPr lang="en-GB" sz="2800" dirty="0" err="1">
                <a:solidFill>
                  <a:schemeClr val="tx1"/>
                </a:solidFill>
                <a:latin typeface="Rubik" panose="02000604000000020004" pitchFamily="2" charset="-79"/>
                <a:cs typeface="Rubik" panose="02000604000000020004" pitchFamily="2" charset="-79"/>
              </a:rPr>
              <a:t>nullptr</a:t>
            </a:r>
            <a:r>
              <a:rPr lang="en-GB" sz="2800" dirty="0">
                <a:solidFill>
                  <a:schemeClr val="tx1"/>
                </a:solidFill>
                <a:latin typeface="Rubik" panose="02000604000000020004" pitchFamily="2" charset="-79"/>
                <a:cs typeface="Rubik" panose="02000604000000020004" pitchFamily="2" charset="-79"/>
              </a:rPr>
              <a:t>);</a:t>
            </a:r>
          </a:p>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Make sure that STACK_SIZE is sufficient, otherwise unexpected behaviour may occur.</a:t>
            </a:r>
          </a:p>
          <a:p>
            <a:pPr marL="457200" indent="-457200" algn="l" defTabSz="914400" rtl="0">
              <a:lnSpc>
                <a:spcPct val="114000"/>
              </a:lnSpc>
              <a:buFontTx/>
              <a:buChar char="-"/>
            </a:pP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provides priorities for tasks, be careful when using this, it may starve some important task and there is no easy way to know which task is starved (for example a check button task is a high priority task because we cannot miss clicks).</a:t>
            </a:r>
          </a:p>
        </p:txBody>
      </p:sp>
    </p:spTree>
    <p:extLst>
      <p:ext uri="{BB962C8B-B14F-4D97-AF65-F5344CB8AC3E}">
        <p14:creationId xmlns:p14="http://schemas.microsoft.com/office/powerpoint/2010/main" val="2411168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err="1"/>
              <a:t>vTaskDelete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Used for deleting tasks.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If the task wants to delete itself:</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r>
              <a:rPr lang="en-GB" sz="2800" dirty="0" err="1">
                <a:solidFill>
                  <a:schemeClr val="tx1"/>
                </a:solidFill>
                <a:latin typeface="Rubik" panose="02000604000000020004" pitchFamily="2" charset="-79"/>
                <a:cs typeface="Rubik" panose="02000604000000020004" pitchFamily="2" charset="-79"/>
              </a:rPr>
              <a:t>nullptr</a:t>
            </a: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If another task wants to delete the task it should have a handle, and then pass it to </a:t>
            </a: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(handle);</a:t>
            </a:r>
          </a:p>
        </p:txBody>
      </p:sp>
    </p:spTree>
    <p:extLst>
      <p:ext uri="{BB962C8B-B14F-4D97-AF65-F5344CB8AC3E}">
        <p14:creationId xmlns:p14="http://schemas.microsoft.com/office/powerpoint/2010/main" val="316424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a:t>Important notes on </a:t>
            </a:r>
            <a:r>
              <a:rPr lang="en-US" dirty="0" err="1"/>
              <a:t>vTaskDelete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Be careful that the task is responsible for cleaning allocated memory before killing itself, any memory that hasn’t been freed will remain in use.</a:t>
            </a:r>
          </a:p>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It is preferable that a task kills itself internally, from experience, a task deleting another task is prone to bugs and crashes.. The best way is to delete internally. If a parent task wants to delete the child it should pass a flag telling the child to delete itself, by using communication methods (more on that later).</a:t>
            </a:r>
          </a:p>
        </p:txBody>
      </p:sp>
    </p:spTree>
    <p:extLst>
      <p:ext uri="{BB962C8B-B14F-4D97-AF65-F5344CB8AC3E}">
        <p14:creationId xmlns:p14="http://schemas.microsoft.com/office/powerpoint/2010/main" val="1321428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a:extLst>
              <a:ext uri="{FF2B5EF4-FFF2-40B4-BE49-F238E27FC236}">
                <a16:creationId xmlns:a16="http://schemas.microsoft.com/office/drawing/2014/main" id="{857979E8-8FCC-2C2F-205A-3FCAC2B92198}"/>
              </a:ext>
            </a:extLst>
          </p:cNvPr>
          <p:cNvSpPr txBox="1">
            <a:spLocks/>
          </p:cNvSpPr>
          <p:nvPr/>
        </p:nvSpPr>
        <p:spPr>
          <a:xfrm>
            <a:off x="519048" y="1501952"/>
            <a:ext cx="6071323"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Although multi-tasking can be really useful, it isn’t always the best tool to use. In this part we will expand more on when to use multi-tasks and when not to use it.</a:t>
            </a:r>
          </a:p>
        </p:txBody>
      </p:sp>
      <p:pic>
        <p:nvPicPr>
          <p:cNvPr id="1026" name="Picture 2" descr="Multithreading (computer architecture) - Wikipedia">
            <a:extLst>
              <a:ext uri="{FF2B5EF4-FFF2-40B4-BE49-F238E27FC236}">
                <a16:creationId xmlns:a16="http://schemas.microsoft.com/office/drawing/2014/main" id="{AF50259B-9319-8C2F-3405-B50BC461B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1910" y="1501952"/>
            <a:ext cx="4109689" cy="388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0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FB4B6-4223-D369-5D08-32A51668E6B0}"/>
              </a:ext>
            </a:extLst>
          </p:cNvPr>
          <p:cNvSpPr>
            <a:spLocks noGrp="1"/>
          </p:cNvSpPr>
          <p:nvPr>
            <p:ph type="body" sz="quarter" idx="10"/>
          </p:nvPr>
        </p:nvSpPr>
        <p:spPr/>
        <p:txBody>
          <a:bodyPr/>
          <a:lstStyle/>
          <a:p>
            <a:r>
              <a:rPr lang="en-US" dirty="0"/>
              <a:t>Example 2 – simple button led light:</a:t>
            </a:r>
          </a:p>
        </p:txBody>
      </p:sp>
      <p:sp>
        <p:nvSpPr>
          <p:cNvPr id="3" name="Body">
            <a:extLst>
              <a:ext uri="{FF2B5EF4-FFF2-40B4-BE49-F238E27FC236}">
                <a16:creationId xmlns:a16="http://schemas.microsoft.com/office/drawing/2014/main" id="{920995E1-F7A8-77F9-ACA0-443AC5052EA5}"/>
              </a:ext>
            </a:extLst>
          </p:cNvPr>
          <p:cNvSpPr txBox="1">
            <a:spLocks/>
          </p:cNvSpPr>
          <p:nvPr/>
        </p:nvSpPr>
        <p:spPr>
          <a:xfrm>
            <a:off x="519048" y="1848864"/>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interested in checking a button and lighting a led light when the button is clicked, and at the same time, printing every second to the terminal. A video showing what we expect:</a:t>
            </a:r>
          </a:p>
        </p:txBody>
      </p:sp>
      <p:pic>
        <p:nvPicPr>
          <p:cNvPr id="4" name="WhatsApp Video 2023-01-07 at 17.23.40">
            <a:hlinkClick r:id="" action="ppaction://media"/>
            <a:extLst>
              <a:ext uri="{FF2B5EF4-FFF2-40B4-BE49-F238E27FC236}">
                <a16:creationId xmlns:a16="http://schemas.microsoft.com/office/drawing/2014/main" id="{2A045989-35FE-1373-3E6F-4BDB64261E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1073" y="3462453"/>
            <a:ext cx="8753708" cy="3217127"/>
          </a:xfrm>
          <a:prstGeom prst="rect">
            <a:avLst/>
          </a:prstGeom>
        </p:spPr>
      </p:pic>
    </p:spTree>
    <p:extLst>
      <p:ext uri="{BB962C8B-B14F-4D97-AF65-F5344CB8AC3E}">
        <p14:creationId xmlns:p14="http://schemas.microsoft.com/office/powerpoint/2010/main" val="350538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9F13C-DE98-6C5E-3559-27BA21C2E3BC}"/>
              </a:ext>
            </a:extLst>
          </p:cNvPr>
          <p:cNvSpPr>
            <a:spLocks noGrp="1"/>
          </p:cNvSpPr>
          <p:nvPr>
            <p:ph type="body" sz="quarter" idx="10"/>
          </p:nvPr>
        </p:nvSpPr>
        <p:spPr/>
        <p:txBody>
          <a:bodyPr/>
          <a:lstStyle/>
          <a:p>
            <a:r>
              <a:rPr lang="en-US" dirty="0"/>
              <a:t>Example 2 – </a:t>
            </a:r>
            <a:r>
              <a:rPr lang="en-US" dirty="0" err="1"/>
              <a:t>cont</a:t>
            </a:r>
            <a:endParaRPr lang="en-US" dirty="0"/>
          </a:p>
        </p:txBody>
      </p:sp>
      <p:sp>
        <p:nvSpPr>
          <p:cNvPr id="3" name="Body">
            <a:extLst>
              <a:ext uri="{FF2B5EF4-FFF2-40B4-BE49-F238E27FC236}">
                <a16:creationId xmlns:a16="http://schemas.microsoft.com/office/drawing/2014/main" id="{3B683520-3222-5E77-3256-D875AE2C433D}"/>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Notice that we have 3 different tasks:</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Checking the button.</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Lighting the led.</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Printing to screen.</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this case, 2 solutions can be used, a software timer or tasks, we are going to use tasks.</a:t>
            </a:r>
          </a:p>
        </p:txBody>
      </p:sp>
    </p:spTree>
    <p:extLst>
      <p:ext uri="{BB962C8B-B14F-4D97-AF65-F5344CB8AC3E}">
        <p14:creationId xmlns:p14="http://schemas.microsoft.com/office/powerpoint/2010/main" val="411937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77EC0B-B9ED-A368-C15F-AEB149A485FC}"/>
              </a:ext>
            </a:extLst>
          </p:cNvPr>
          <p:cNvSpPr>
            <a:spLocks noGrp="1"/>
          </p:cNvSpPr>
          <p:nvPr>
            <p:ph type="body" sz="quarter" idx="10"/>
          </p:nvPr>
        </p:nvSpPr>
        <p:spPr/>
        <p:txBody>
          <a:bodyPr/>
          <a:lstStyle/>
          <a:p>
            <a:r>
              <a:rPr lang="en-US" dirty="0"/>
              <a:t>Example 2 – The code</a:t>
            </a:r>
          </a:p>
        </p:txBody>
      </p:sp>
      <p:pic>
        <p:nvPicPr>
          <p:cNvPr id="4" name="Picture 3">
            <a:extLst>
              <a:ext uri="{FF2B5EF4-FFF2-40B4-BE49-F238E27FC236}">
                <a16:creationId xmlns:a16="http://schemas.microsoft.com/office/drawing/2014/main" id="{E8386339-1845-3A24-F4C5-B54C7224AF8F}"/>
              </a:ext>
            </a:extLst>
          </p:cNvPr>
          <p:cNvPicPr>
            <a:picLocks noChangeAspect="1"/>
          </p:cNvPicPr>
          <p:nvPr/>
        </p:nvPicPr>
        <p:blipFill>
          <a:blip r:embed="rId2"/>
          <a:stretch>
            <a:fillRect/>
          </a:stretch>
        </p:blipFill>
        <p:spPr>
          <a:xfrm>
            <a:off x="660299" y="2568783"/>
            <a:ext cx="2830033" cy="1231896"/>
          </a:xfrm>
          <a:prstGeom prst="rect">
            <a:avLst/>
          </a:prstGeom>
        </p:spPr>
      </p:pic>
      <p:sp>
        <p:nvSpPr>
          <p:cNvPr id="5" name="Body">
            <a:extLst>
              <a:ext uri="{FF2B5EF4-FFF2-40B4-BE49-F238E27FC236}">
                <a16:creationId xmlns:a16="http://schemas.microsoft.com/office/drawing/2014/main" id="{76F747AC-C727-D7D0-3D22-F563F8B0AB0F}"/>
              </a:ext>
            </a:extLst>
          </p:cNvPr>
          <p:cNvSpPr txBox="1">
            <a:spLocks/>
          </p:cNvSpPr>
          <p:nvPr/>
        </p:nvSpPr>
        <p:spPr>
          <a:xfrm>
            <a:off x="519048" y="1871167"/>
            <a:ext cx="2748259" cy="615555"/>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Globals</a:t>
            </a:r>
            <a:r>
              <a:rPr lang="en-GB" sz="2800" dirty="0">
                <a:solidFill>
                  <a:schemeClr val="tx1"/>
                </a:solidFill>
                <a:latin typeface="Rubik" panose="02000604000000020004" pitchFamily="2" charset="-79"/>
                <a:cs typeface="Rubik" panose="02000604000000020004" pitchFamily="2" charset="-79"/>
              </a:rPr>
              <a:t>:</a:t>
            </a:r>
          </a:p>
        </p:txBody>
      </p:sp>
      <p:pic>
        <p:nvPicPr>
          <p:cNvPr id="7" name="Picture 6">
            <a:extLst>
              <a:ext uri="{FF2B5EF4-FFF2-40B4-BE49-F238E27FC236}">
                <a16:creationId xmlns:a16="http://schemas.microsoft.com/office/drawing/2014/main" id="{0B462470-6695-2C65-A24E-23613DF06FD3}"/>
              </a:ext>
            </a:extLst>
          </p:cNvPr>
          <p:cNvPicPr>
            <a:picLocks noChangeAspect="1"/>
          </p:cNvPicPr>
          <p:nvPr/>
        </p:nvPicPr>
        <p:blipFill>
          <a:blip r:embed="rId3"/>
          <a:stretch>
            <a:fillRect/>
          </a:stretch>
        </p:blipFill>
        <p:spPr>
          <a:xfrm>
            <a:off x="3590694" y="1850553"/>
            <a:ext cx="4028167" cy="3178098"/>
          </a:xfrm>
          <a:prstGeom prst="rect">
            <a:avLst/>
          </a:prstGeom>
        </p:spPr>
      </p:pic>
      <p:sp>
        <p:nvSpPr>
          <p:cNvPr id="8" name="Body">
            <a:extLst>
              <a:ext uri="{FF2B5EF4-FFF2-40B4-BE49-F238E27FC236}">
                <a16:creationId xmlns:a16="http://schemas.microsoft.com/office/drawing/2014/main" id="{09F82660-EE4B-E3DD-5F0F-041BFFE25538}"/>
              </a:ext>
            </a:extLst>
          </p:cNvPr>
          <p:cNvSpPr txBox="1">
            <a:spLocks/>
          </p:cNvSpPr>
          <p:nvPr/>
        </p:nvSpPr>
        <p:spPr>
          <a:xfrm>
            <a:off x="3490332" y="1830137"/>
            <a:ext cx="2748259" cy="615555"/>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10" name="Picture 9">
            <a:extLst>
              <a:ext uri="{FF2B5EF4-FFF2-40B4-BE49-F238E27FC236}">
                <a16:creationId xmlns:a16="http://schemas.microsoft.com/office/drawing/2014/main" id="{0CAFC817-C17C-100A-A543-0DCE2B1E485D}"/>
              </a:ext>
            </a:extLst>
          </p:cNvPr>
          <p:cNvPicPr>
            <a:picLocks noChangeAspect="1"/>
          </p:cNvPicPr>
          <p:nvPr/>
        </p:nvPicPr>
        <p:blipFill>
          <a:blip r:embed="rId4"/>
          <a:stretch>
            <a:fillRect/>
          </a:stretch>
        </p:blipFill>
        <p:spPr>
          <a:xfrm>
            <a:off x="3490332" y="5049067"/>
            <a:ext cx="4401748" cy="1613352"/>
          </a:xfrm>
          <a:prstGeom prst="rect">
            <a:avLst/>
          </a:prstGeom>
        </p:spPr>
      </p:pic>
    </p:spTree>
    <p:extLst>
      <p:ext uri="{BB962C8B-B14F-4D97-AF65-F5344CB8AC3E}">
        <p14:creationId xmlns:p14="http://schemas.microsoft.com/office/powerpoint/2010/main" val="189634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 action="ppaction://noaction"/>
          </p:cNvPr>
          <p:cNvSpPr/>
          <p:nvPr/>
        </p:nvSpPr>
        <p:spPr>
          <a:xfrm>
            <a:off x="1525530" y="857364"/>
            <a:ext cx="2265718" cy="6034090"/>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 action="ppaction://noaction"/>
          </p:cNvPr>
          <p:cNvSpPr/>
          <p:nvPr/>
        </p:nvSpPr>
        <p:spPr>
          <a:xfrm>
            <a:off x="3780211" y="1170264"/>
            <a:ext cx="2260964" cy="5687736"/>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 action="ppaction://noaction"/>
          </p:cNvPr>
          <p:cNvSpPr/>
          <p:nvPr/>
        </p:nvSpPr>
        <p:spPr>
          <a:xfrm>
            <a:off x="6034892" y="1585518"/>
            <a:ext cx="2265718" cy="527248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 action="ppaction://noaction"/>
          </p:cNvPr>
          <p:cNvSpPr/>
          <p:nvPr/>
        </p:nvSpPr>
        <p:spPr>
          <a:xfrm>
            <a:off x="8289573" y="1942050"/>
            <a:ext cx="2377440" cy="4915949"/>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hlinkClick r:id="rId4" action="ppaction://hlinksldjump"/>
          </p:cNvPr>
          <p:cNvSpPr/>
          <p:nvPr/>
        </p:nvSpPr>
        <p:spPr>
          <a:xfrm>
            <a:off x="1972589"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1C5588"/>
                </a:solidFill>
                <a:latin typeface="Alef" panose="00000500000000000000" pitchFamily="2" charset="-79"/>
                <a:cs typeface="Alef" panose="00000500000000000000" pitchFamily="2" charset="-79"/>
              </a:rPr>
              <a:t>1</a:t>
            </a:r>
          </a:p>
        </p:txBody>
      </p:sp>
      <p:sp>
        <p:nvSpPr>
          <p:cNvPr id="10" name="Oval 9">
            <a:hlinkClick r:id="rId5" action="ppaction://hlinksldjump"/>
          </p:cNvPr>
          <p:cNvSpPr/>
          <p:nvPr/>
        </p:nvSpPr>
        <p:spPr>
          <a:xfrm>
            <a:off x="4215468"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79D3B"/>
                </a:solidFill>
                <a:latin typeface="Alef" panose="00000500000000000000" pitchFamily="2" charset="-79"/>
                <a:cs typeface="Alef" panose="00000500000000000000" pitchFamily="2" charset="-79"/>
              </a:rPr>
              <a:t>2</a:t>
            </a:r>
          </a:p>
        </p:txBody>
      </p:sp>
      <p:sp>
        <p:nvSpPr>
          <p:cNvPr id="11" name="Oval 10">
            <a:hlinkClick r:id="rId6" action="ppaction://hlinksldjump"/>
          </p:cNvPr>
          <p:cNvSpPr/>
          <p:nvPr/>
        </p:nvSpPr>
        <p:spPr>
          <a:xfrm>
            <a:off x="6481951"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3AAC86"/>
                </a:solidFill>
                <a:latin typeface="Alef" panose="00000500000000000000" pitchFamily="2" charset="-79"/>
                <a:cs typeface="Alef" panose="00000500000000000000" pitchFamily="2" charset="-79"/>
              </a:rPr>
              <a:t>3</a:t>
            </a:r>
          </a:p>
        </p:txBody>
      </p:sp>
      <p:sp>
        <p:nvSpPr>
          <p:cNvPr id="12" name="Oval 11">
            <a:hlinkClick r:id="rId7" action="ppaction://hlinksldjump"/>
          </p:cNvPr>
          <p:cNvSpPr/>
          <p:nvPr/>
        </p:nvSpPr>
        <p:spPr>
          <a:xfrm>
            <a:off x="8792493"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94369"/>
                </a:solidFill>
                <a:latin typeface="Alef" panose="00000500000000000000" pitchFamily="2" charset="-79"/>
                <a:cs typeface="Alef" panose="00000500000000000000" pitchFamily="2" charset="-79"/>
              </a:rPr>
              <a:t>4</a:t>
            </a:r>
          </a:p>
        </p:txBody>
      </p:sp>
      <p:sp>
        <p:nvSpPr>
          <p:cNvPr id="1031" name="TextBox 1030"/>
          <p:cNvSpPr txBox="1"/>
          <p:nvPr/>
        </p:nvSpPr>
        <p:spPr>
          <a:xfrm>
            <a:off x="1522847" y="4663449"/>
            <a:ext cx="2254681" cy="1200329"/>
          </a:xfrm>
          <a:prstGeom prst="rect">
            <a:avLst/>
          </a:prstGeom>
          <a:noFill/>
        </p:spPr>
        <p:txBody>
          <a:bodyPr wrap="square" rtlCol="0">
            <a:spAutoFit/>
          </a:bodyP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1 – Introduction to Free RTOS</a:t>
            </a:r>
          </a:p>
        </p:txBody>
      </p:sp>
      <p:sp>
        <p:nvSpPr>
          <p:cNvPr id="47" name="TextBox 46"/>
          <p:cNvSpPr txBox="1"/>
          <p:nvPr/>
        </p:nvSpPr>
        <p:spPr>
          <a:xfrm>
            <a:off x="3784965" y="4663449"/>
            <a:ext cx="2254681" cy="1200329"/>
          </a:xfrm>
          <a:prstGeom prst="rect">
            <a:avLst/>
          </a:prstGeom>
          <a:noFill/>
        </p:spPr>
        <p:txBody>
          <a:bodyPr wrap="square" rtlCol="0">
            <a:spAutoFit/>
          </a:bodyP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2 – When to use Free RTOS</a:t>
            </a:r>
          </a:p>
        </p:txBody>
      </p:sp>
      <p:sp>
        <p:nvSpPr>
          <p:cNvPr id="48" name="TextBox 47"/>
          <p:cNvSpPr txBox="1"/>
          <p:nvPr/>
        </p:nvSpPr>
        <p:spPr>
          <a:xfrm>
            <a:off x="5987718" y="4701692"/>
            <a:ext cx="2254681" cy="1569660"/>
          </a:xfrm>
          <a:prstGeom prst="rect">
            <a:avLst/>
          </a:prstGeom>
          <a:noFill/>
        </p:spPr>
        <p:txBody>
          <a:bodyPr wrap="square" rtlCol="0">
            <a:spAutoFit/>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3 – Communication between tasks</a:t>
            </a:r>
            <a:endParaRPr lang="en-GB"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49" name="TextBox 48"/>
          <p:cNvSpPr txBox="1"/>
          <p:nvPr/>
        </p:nvSpPr>
        <p:spPr>
          <a:xfrm>
            <a:off x="8306892" y="4663449"/>
            <a:ext cx="2254681" cy="1569660"/>
          </a:xfrm>
          <a:prstGeom prst="rect">
            <a:avLst/>
          </a:prstGeom>
          <a:noFill/>
        </p:spPr>
        <p:txBody>
          <a:bodyPr wrap="square" rtlCol="0">
            <a:spAutoFit/>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a:solidFill>
                  <a:schemeClr val="bg1"/>
                </a:solidFill>
                <a:latin typeface="Rubik" panose="02000604000000020004" pitchFamily="2" charset="-79"/>
                <a:ea typeface="Verdana" panose="020B0604030504040204" pitchFamily="34" charset="0"/>
                <a:cs typeface="Rubik" panose="02000604000000020004" pitchFamily="2" charset="-79"/>
              </a:rPr>
              <a:t>Part 4 – things to watch out for in Free RTOS</a:t>
            </a:r>
            <a:endPar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43" name="Intro Background"/>
          <p:cNvSpPr/>
          <p:nvPr/>
        </p:nvSpPr>
        <p:spPr>
          <a:xfrm>
            <a:off x="844551" y="169517"/>
            <a:ext cx="10496549" cy="452783"/>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r" rtl="1" eaLnBrk="1" fontAlgn="auto" hangingPunct="1">
              <a:spcBef>
                <a:spcPts val="0"/>
              </a:spcBef>
              <a:spcAft>
                <a:spcPts val="0"/>
              </a:spcAft>
              <a:defRPr/>
            </a:pPr>
            <a:endParaRPr lang="en-US" sz="1400" b="1" dirty="0">
              <a:solidFill>
                <a:srgbClr val="828282"/>
              </a:solidFill>
              <a:latin typeface="Rubik" panose="02000604000000020004" pitchFamily="2" charset="-79"/>
              <a:ea typeface="Verdana" panose="020B0604030504040204" pitchFamily="34" charset="0"/>
              <a:cs typeface="Rubik" panose="02000604000000020004" pitchFamily="2" charset="-79"/>
            </a:endParaRPr>
          </a:p>
        </p:txBody>
      </p:sp>
      <p:sp>
        <p:nvSpPr>
          <p:cNvPr id="19" name="Title">
            <a:extLst>
              <a:ext uri="{FF2B5EF4-FFF2-40B4-BE49-F238E27FC236}">
                <a16:creationId xmlns:a16="http://schemas.microsoft.com/office/drawing/2014/main" id="{977D9C2D-CA22-4347-8DE9-614BE9188E7C}"/>
              </a:ext>
            </a:extLst>
          </p:cNvPr>
          <p:cNvSpPr txBox="1">
            <a:spLocks noChangeAspect="1"/>
          </p:cNvSpPr>
          <p:nvPr/>
        </p:nvSpPr>
        <p:spPr>
          <a:xfrm>
            <a:off x="1028515" y="639605"/>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Rubik" panose="02000604000000020004" pitchFamily="2" charset="-79"/>
                <a:cs typeface="Rubik" panose="02000604000000020004" pitchFamily="2" charset="-79"/>
              </a:rPr>
              <a:t>Subjects in this presentation</a:t>
            </a:r>
          </a:p>
        </p:txBody>
      </p:sp>
    </p:spTree>
    <p:custDataLst>
      <p:tags r:id="rId1"/>
    </p:custDataLst>
    <p:extLst>
      <p:ext uri="{BB962C8B-B14F-4D97-AF65-F5344CB8AC3E}">
        <p14:creationId xmlns:p14="http://schemas.microsoft.com/office/powerpoint/2010/main" val="3645654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6E624-0E76-645E-DA66-98FE906FF03E}"/>
              </a:ext>
            </a:extLst>
          </p:cNvPr>
          <p:cNvSpPr>
            <a:spLocks noGrp="1"/>
          </p:cNvSpPr>
          <p:nvPr>
            <p:ph type="body" sz="quarter" idx="10"/>
          </p:nvPr>
        </p:nvSpPr>
        <p:spPr/>
        <p:txBody>
          <a:bodyPr/>
          <a:lstStyle/>
          <a:p>
            <a:r>
              <a:rPr lang="en-US" dirty="0"/>
              <a:t>Example 2 – The code</a:t>
            </a:r>
          </a:p>
        </p:txBody>
      </p:sp>
      <p:pic>
        <p:nvPicPr>
          <p:cNvPr id="4" name="Picture 3">
            <a:extLst>
              <a:ext uri="{FF2B5EF4-FFF2-40B4-BE49-F238E27FC236}">
                <a16:creationId xmlns:a16="http://schemas.microsoft.com/office/drawing/2014/main" id="{1BEE0D22-9AFF-A518-4C4E-C7412D424152}"/>
              </a:ext>
            </a:extLst>
          </p:cNvPr>
          <p:cNvPicPr>
            <a:picLocks noChangeAspect="1"/>
          </p:cNvPicPr>
          <p:nvPr/>
        </p:nvPicPr>
        <p:blipFill>
          <a:blip r:embed="rId3"/>
          <a:stretch>
            <a:fillRect/>
          </a:stretch>
        </p:blipFill>
        <p:spPr>
          <a:xfrm>
            <a:off x="842435" y="1871167"/>
            <a:ext cx="8803370" cy="4533588"/>
          </a:xfrm>
          <a:prstGeom prst="rect">
            <a:avLst/>
          </a:prstGeom>
        </p:spPr>
      </p:pic>
    </p:spTree>
    <p:extLst>
      <p:ext uri="{BB962C8B-B14F-4D97-AF65-F5344CB8AC3E}">
        <p14:creationId xmlns:p14="http://schemas.microsoft.com/office/powerpoint/2010/main" val="439253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005F6D-DA00-3132-C957-1B59C480C352}"/>
              </a:ext>
            </a:extLst>
          </p:cNvPr>
          <p:cNvSpPr>
            <a:spLocks noGrp="1"/>
          </p:cNvSpPr>
          <p:nvPr>
            <p:ph type="body" sz="quarter" idx="10"/>
          </p:nvPr>
        </p:nvSpPr>
        <p:spPr>
          <a:xfrm>
            <a:off x="519048" y="1423886"/>
            <a:ext cx="10498665" cy="447281"/>
          </a:xfrm>
        </p:spPr>
        <p:txBody>
          <a:bodyPr/>
          <a:lstStyle/>
          <a:p>
            <a:r>
              <a:rPr lang="en-US" dirty="0"/>
              <a:t>Could we have implemented example 2 without Free RTOS?</a:t>
            </a:r>
          </a:p>
        </p:txBody>
      </p:sp>
      <p:sp>
        <p:nvSpPr>
          <p:cNvPr id="3" name="Body">
            <a:extLst>
              <a:ext uri="{FF2B5EF4-FFF2-40B4-BE49-F238E27FC236}">
                <a16:creationId xmlns:a16="http://schemas.microsoft.com/office/drawing/2014/main" id="{2024DA31-694D-A445-8169-AB406FF6F8CD}"/>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It is relatively simple to do what we did in example 2 without the use of Free RTOS, and only by using primitive timers that give some time to the led and then some time to check the button.</a:t>
            </a:r>
          </a:p>
        </p:txBody>
      </p:sp>
    </p:spTree>
    <p:extLst>
      <p:ext uri="{BB962C8B-B14F-4D97-AF65-F5344CB8AC3E}">
        <p14:creationId xmlns:p14="http://schemas.microsoft.com/office/powerpoint/2010/main" val="18439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F1863-A8BF-6BC9-9BD3-E2431A204607}"/>
              </a:ext>
            </a:extLst>
          </p:cNvPr>
          <p:cNvSpPr>
            <a:spLocks noGrp="1"/>
          </p:cNvSpPr>
          <p:nvPr>
            <p:ph type="body" sz="quarter" idx="10"/>
          </p:nvPr>
        </p:nvSpPr>
        <p:spPr/>
        <p:txBody>
          <a:bodyPr/>
          <a:lstStyle/>
          <a:p>
            <a:r>
              <a:rPr lang="en-US" dirty="0"/>
              <a:t>Example 3 – fading led</a:t>
            </a:r>
          </a:p>
        </p:txBody>
      </p:sp>
      <p:sp>
        <p:nvSpPr>
          <p:cNvPr id="3" name="Body">
            <a:extLst>
              <a:ext uri="{FF2B5EF4-FFF2-40B4-BE49-F238E27FC236}">
                <a16:creationId xmlns:a16="http://schemas.microsoft.com/office/drawing/2014/main" id="{F3269315-17F2-4E35-7DFD-7223B2731319}"/>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now interested in fading the light, but only when the button is clicked! if it is not clicked then hold.</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This becomes a challenge using timers, but is a breeze using tasks.</a:t>
            </a:r>
          </a:p>
        </p:txBody>
      </p:sp>
      <p:pic>
        <p:nvPicPr>
          <p:cNvPr id="4" name="WhatsApp Video 2023-01-07 at 17.23.40">
            <a:hlinkClick r:id="" action="ppaction://media"/>
            <a:extLst>
              <a:ext uri="{FF2B5EF4-FFF2-40B4-BE49-F238E27FC236}">
                <a16:creationId xmlns:a16="http://schemas.microsoft.com/office/drawing/2014/main" id="{8F40329F-FA74-9D82-1B91-14C0EDB9A6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7069" y="3429000"/>
            <a:ext cx="5761515" cy="3168833"/>
          </a:xfrm>
          <a:prstGeom prst="rect">
            <a:avLst/>
          </a:prstGeom>
        </p:spPr>
      </p:pic>
    </p:spTree>
    <p:extLst>
      <p:ext uri="{BB962C8B-B14F-4D97-AF65-F5344CB8AC3E}">
        <p14:creationId xmlns:p14="http://schemas.microsoft.com/office/powerpoint/2010/main" val="147199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2ED607-F668-86C9-D5A1-664D3BA78594}"/>
              </a:ext>
            </a:extLst>
          </p:cNvPr>
          <p:cNvSpPr>
            <a:spLocks noGrp="1"/>
          </p:cNvSpPr>
          <p:nvPr>
            <p:ph type="body" sz="quarter" idx="10"/>
          </p:nvPr>
        </p:nvSpPr>
        <p:spPr>
          <a:xfrm>
            <a:off x="519048" y="1423886"/>
            <a:ext cx="10498665" cy="447281"/>
          </a:xfrm>
        </p:spPr>
        <p:txBody>
          <a:bodyPr/>
          <a:lstStyle/>
          <a:p>
            <a:r>
              <a:rPr lang="en-US" dirty="0"/>
              <a:t>Could we have implemented example 3 without using Free RTOS?</a:t>
            </a:r>
          </a:p>
        </p:txBody>
      </p:sp>
      <p:sp>
        <p:nvSpPr>
          <p:cNvPr id="3" name="Body">
            <a:extLst>
              <a:ext uri="{FF2B5EF4-FFF2-40B4-BE49-F238E27FC236}">
                <a16:creationId xmlns:a16="http://schemas.microsoft.com/office/drawing/2014/main" id="{907C60C6-7BC6-8152-3EEE-97A4000ABB84}"/>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answer is still yes, though the internal code of checking the button and lighting the led has to be much more complicated, mainly because we can’t remain too long in the light led function or else we will miss the user click on the button.</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notice that as we complicate what we need to do the use of timers begins to look like a bad choice.</a:t>
            </a:r>
          </a:p>
        </p:txBody>
      </p:sp>
    </p:spTree>
    <p:extLst>
      <p:ext uri="{BB962C8B-B14F-4D97-AF65-F5344CB8AC3E}">
        <p14:creationId xmlns:p14="http://schemas.microsoft.com/office/powerpoint/2010/main" val="932409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71B8C-ADAB-CAF4-E946-7FB65DE81F30}"/>
              </a:ext>
            </a:extLst>
          </p:cNvPr>
          <p:cNvSpPr>
            <a:spLocks noGrp="1"/>
          </p:cNvSpPr>
          <p:nvPr>
            <p:ph type="body" sz="quarter" idx="10"/>
          </p:nvPr>
        </p:nvSpPr>
        <p:spPr/>
        <p:txBody>
          <a:bodyPr/>
          <a:lstStyle/>
          <a:p>
            <a:r>
              <a:rPr lang="en-US" dirty="0" err="1"/>
              <a:t>Exampel</a:t>
            </a:r>
            <a:r>
              <a:rPr lang="en-US" dirty="0"/>
              <a:t> 4 – multiple fading </a:t>
            </a:r>
            <a:r>
              <a:rPr lang="en-US" dirty="0" err="1"/>
              <a:t>leds</a:t>
            </a:r>
            <a:endParaRPr lang="en-US" dirty="0"/>
          </a:p>
        </p:txBody>
      </p:sp>
      <p:sp>
        <p:nvSpPr>
          <p:cNvPr id="3" name="Body">
            <a:extLst>
              <a:ext uri="{FF2B5EF4-FFF2-40B4-BE49-F238E27FC236}">
                <a16:creationId xmlns:a16="http://schemas.microsoft.com/office/drawing/2014/main" id="{03EC67BB-55E6-02C7-2F34-163B95D49DAE}"/>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Raising the level of complexity, it becomes apparent why the use of tasks is a necessity:                    </a:t>
            </a:r>
            <a:r>
              <a:rPr lang="en-GB" sz="2800" dirty="0">
                <a:solidFill>
                  <a:schemeClr val="tx1"/>
                </a:solidFill>
                <a:latin typeface="Rubik" panose="02000604000000020004" pitchFamily="2" charset="-79"/>
                <a:cs typeface="Rubik" panose="02000604000000020004" pitchFamily="2" charset="-79"/>
                <a:hlinkClick r:id="rId5"/>
              </a:rPr>
              <a:t>Link to simulator</a:t>
            </a: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4" name="WhatsApp Video 2023-01-07 at 20.15.51">
            <a:hlinkClick r:id="" action="ppaction://media"/>
            <a:extLst>
              <a:ext uri="{FF2B5EF4-FFF2-40B4-BE49-F238E27FC236}">
                <a16:creationId xmlns:a16="http://schemas.microsoft.com/office/drawing/2014/main" id="{5E55FFE7-73CE-27E5-242D-567B38DA7C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9048" y="3006181"/>
            <a:ext cx="6305498" cy="3468024"/>
          </a:xfrm>
          <a:prstGeom prst="rect">
            <a:avLst/>
          </a:prstGeom>
        </p:spPr>
      </p:pic>
      <p:pic>
        <p:nvPicPr>
          <p:cNvPr id="6" name="Picture 5">
            <a:extLst>
              <a:ext uri="{FF2B5EF4-FFF2-40B4-BE49-F238E27FC236}">
                <a16:creationId xmlns:a16="http://schemas.microsoft.com/office/drawing/2014/main" id="{50B4444C-8D69-D18A-1D78-C83B960387AD}"/>
              </a:ext>
            </a:extLst>
          </p:cNvPr>
          <p:cNvPicPr>
            <a:picLocks noChangeAspect="1"/>
          </p:cNvPicPr>
          <p:nvPr/>
        </p:nvPicPr>
        <p:blipFill>
          <a:blip r:embed="rId7"/>
          <a:stretch>
            <a:fillRect/>
          </a:stretch>
        </p:blipFill>
        <p:spPr>
          <a:xfrm>
            <a:off x="6934461" y="3006181"/>
            <a:ext cx="4738491" cy="2813195"/>
          </a:xfrm>
          <a:prstGeom prst="rect">
            <a:avLst/>
          </a:prstGeom>
        </p:spPr>
      </p:pic>
    </p:spTree>
    <p:extLst>
      <p:ext uri="{BB962C8B-B14F-4D97-AF65-F5344CB8AC3E}">
        <p14:creationId xmlns:p14="http://schemas.microsoft.com/office/powerpoint/2010/main" val="147192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FB10E-56A8-2D35-F5AF-D568B7612888}"/>
              </a:ext>
            </a:extLst>
          </p:cNvPr>
          <p:cNvSpPr>
            <a:spLocks noGrp="1"/>
          </p:cNvSpPr>
          <p:nvPr>
            <p:ph type="body" sz="quarter" idx="10"/>
          </p:nvPr>
        </p:nvSpPr>
        <p:spPr>
          <a:xfrm>
            <a:off x="519048" y="1423886"/>
            <a:ext cx="10498665" cy="447281"/>
          </a:xfrm>
        </p:spPr>
        <p:txBody>
          <a:bodyPr/>
          <a:lstStyle/>
          <a:p>
            <a:r>
              <a:rPr lang="en-US" dirty="0"/>
              <a:t>Could we have implemented example 4 without using Free RTOS?</a:t>
            </a:r>
          </a:p>
          <a:p>
            <a:endParaRPr lang="en-US" dirty="0"/>
          </a:p>
        </p:txBody>
      </p:sp>
      <p:sp>
        <p:nvSpPr>
          <p:cNvPr id="3" name="Body">
            <a:extLst>
              <a:ext uri="{FF2B5EF4-FFF2-40B4-BE49-F238E27FC236}">
                <a16:creationId xmlns:a16="http://schemas.microsoft.com/office/drawing/2014/main" id="{C1876D10-4228-A99D-586E-848CB4928194}"/>
              </a:ext>
            </a:extLst>
          </p:cNvPr>
          <p:cNvSpPr txBox="1">
            <a:spLocks/>
          </p:cNvSpPr>
          <p:nvPr/>
        </p:nvSpPr>
        <p:spPr>
          <a:xfrm>
            <a:off x="519048" y="1871167"/>
            <a:ext cx="10241879" cy="158169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To implement the fourth example without using Free RTOS we would need intricate timer tricks in order to implement the same thing that we would implement easily using tasks.</a:t>
            </a:r>
          </a:p>
        </p:txBody>
      </p:sp>
      <p:sp>
        <p:nvSpPr>
          <p:cNvPr id="4" name="Text Placeholder 1">
            <a:extLst>
              <a:ext uri="{FF2B5EF4-FFF2-40B4-BE49-F238E27FC236}">
                <a16:creationId xmlns:a16="http://schemas.microsoft.com/office/drawing/2014/main" id="{C18BF1F8-5D9E-379D-83DB-0829F596FA66}"/>
              </a:ext>
            </a:extLst>
          </p:cNvPr>
          <p:cNvSpPr txBox="1">
            <a:spLocks/>
          </p:cNvSpPr>
          <p:nvPr/>
        </p:nvSpPr>
        <p:spPr>
          <a:xfrm>
            <a:off x="519048" y="3452860"/>
            <a:ext cx="10498665" cy="447281"/>
          </a:xfrm>
          <a:prstGeom prst="rect">
            <a:avLst/>
          </a:prstGeom>
        </p:spPr>
        <p:txBody>
          <a:bodyPr vert="horz" lIns="91440" tIns="45720" rIns="91440" bIns="45720" rtlCol="0">
            <a:normAutofit/>
          </a:bodyPr>
          <a:lstStyle>
            <a:lvl1pPr marL="0" indent="0" algn="l" defTabSz="457200" rtl="0" eaLnBrk="1" latinLnBrk="0" hangingPunct="1">
              <a:lnSpc>
                <a:spcPct val="90000"/>
              </a:lnSpc>
              <a:spcBef>
                <a:spcPts val="1000"/>
              </a:spcBef>
              <a:buFont typeface="Arial" panose="020B0604020202020204" pitchFamily="34" charset="0"/>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And much more..</a:t>
            </a:r>
          </a:p>
          <a:p>
            <a:endParaRPr lang="en-US" dirty="0"/>
          </a:p>
        </p:txBody>
      </p:sp>
      <p:sp>
        <p:nvSpPr>
          <p:cNvPr id="5" name="Body">
            <a:extLst>
              <a:ext uri="{FF2B5EF4-FFF2-40B4-BE49-F238E27FC236}">
                <a16:creationId xmlns:a16="http://schemas.microsoft.com/office/drawing/2014/main" id="{CED5472E-453A-78F7-7CBD-BB066F174032}"/>
              </a:ext>
            </a:extLst>
          </p:cNvPr>
          <p:cNvSpPr txBox="1">
            <a:spLocks/>
          </p:cNvSpPr>
          <p:nvPr/>
        </p:nvSpPr>
        <p:spPr>
          <a:xfrm>
            <a:off x="519048" y="3900141"/>
            <a:ext cx="10241879" cy="2476255"/>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When talking about large projects, lightings Led lights is not really the tasks, we would need to get a </a:t>
            </a:r>
            <a:r>
              <a:rPr lang="en-GB" sz="2800" dirty="0" err="1">
                <a:solidFill>
                  <a:schemeClr val="tx1"/>
                </a:solidFill>
                <a:latin typeface="Rubik" panose="02000604000000020004" pitchFamily="2" charset="-79"/>
                <a:cs typeface="Rubik" panose="02000604000000020004" pitchFamily="2" charset="-79"/>
              </a:rPr>
              <a:t>WiFi</a:t>
            </a:r>
            <a:r>
              <a:rPr lang="en-GB" sz="2800" dirty="0">
                <a:solidFill>
                  <a:schemeClr val="tx1"/>
                </a:solidFill>
                <a:latin typeface="Rubik" panose="02000604000000020004" pitchFamily="2" charset="-79"/>
                <a:cs typeface="Rubik" panose="02000604000000020004" pitchFamily="2" charset="-79"/>
              </a:rPr>
              <a:t> signal and at the same time check a temperature sensor for change and at the same time use a button to… the idea is clear.</a:t>
            </a:r>
          </a:p>
        </p:txBody>
      </p:sp>
    </p:spTree>
    <p:extLst>
      <p:ext uri="{BB962C8B-B14F-4D97-AF65-F5344CB8AC3E}">
        <p14:creationId xmlns:p14="http://schemas.microsoft.com/office/powerpoint/2010/main" val="247612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C506F0-2753-3304-2C86-022F252FF4FB}"/>
              </a:ext>
            </a:extLst>
          </p:cNvPr>
          <p:cNvSpPr>
            <a:spLocks noGrp="1"/>
          </p:cNvSpPr>
          <p:nvPr>
            <p:ph type="body" sz="quarter" idx="10"/>
          </p:nvPr>
        </p:nvSpPr>
        <p:spPr>
          <a:xfrm>
            <a:off x="519048" y="1423886"/>
            <a:ext cx="10498665" cy="447281"/>
          </a:xfrm>
        </p:spPr>
        <p:txBody>
          <a:bodyPr/>
          <a:lstStyle/>
          <a:p>
            <a:r>
              <a:rPr lang="en-US" dirty="0"/>
              <a:t>In short</a:t>
            </a:r>
          </a:p>
        </p:txBody>
      </p:sp>
      <p:sp>
        <p:nvSpPr>
          <p:cNvPr id="3" name="Body">
            <a:extLst>
              <a:ext uri="{FF2B5EF4-FFF2-40B4-BE49-F238E27FC236}">
                <a16:creationId xmlns:a16="http://schemas.microsoft.com/office/drawing/2014/main" id="{597AFDD9-CCEB-0B95-43D3-3946AC588342}"/>
              </a:ext>
            </a:extLst>
          </p:cNvPr>
          <p:cNvSpPr txBox="1">
            <a:spLocks/>
          </p:cNvSpPr>
          <p:nvPr/>
        </p:nvSpPr>
        <p:spPr>
          <a:xfrm>
            <a:off x="519048" y="1871167"/>
            <a:ext cx="10241879" cy="383825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Using Free RTOS becomes a good choice when multiple tasks cannot be done by using simple timer tricks.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As can be seen, we haven’t mentioned Free RTOS as a tool to achieve more performance (as is usually taught when mentioning multi-threading), because that is not what we should use it for in ESP32, rather, it should be used as a way to make complicated ideas easier to write as code.</a:t>
            </a:r>
          </a:p>
        </p:txBody>
      </p:sp>
    </p:spTree>
    <p:extLst>
      <p:ext uri="{BB962C8B-B14F-4D97-AF65-F5344CB8AC3E}">
        <p14:creationId xmlns:p14="http://schemas.microsoft.com/office/powerpoint/2010/main" val="61384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3AA1E3-A8A9-654D-6193-E9BB9857C3CC}"/>
              </a:ext>
            </a:extLst>
          </p:cNvPr>
          <p:cNvSpPr>
            <a:spLocks noGrp="1"/>
          </p:cNvSpPr>
          <p:nvPr>
            <p:ph type="body" sz="quarter" idx="10"/>
          </p:nvPr>
        </p:nvSpPr>
        <p:spPr>
          <a:xfrm>
            <a:off x="846668" y="1423886"/>
            <a:ext cx="10193040" cy="527577"/>
          </a:xfrm>
        </p:spPr>
        <p:txBody>
          <a:bodyPr/>
          <a:lstStyle/>
          <a:p>
            <a:r>
              <a:rPr lang="en-US" dirty="0"/>
              <a:t>Global variables</a:t>
            </a:r>
          </a:p>
        </p:txBody>
      </p:sp>
      <p:sp>
        <p:nvSpPr>
          <p:cNvPr id="4" name="Body">
            <a:extLst>
              <a:ext uri="{FF2B5EF4-FFF2-40B4-BE49-F238E27FC236}">
                <a16:creationId xmlns:a16="http://schemas.microsoft.com/office/drawing/2014/main" id="{891AC0E9-144C-D452-09E2-842799A320EF}"/>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Global variables can be used to communicate between tasks since they reside in the static section of the program, and thus all tasks have access to them.</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Generally, global variables are not a good way to communicate between threads due to them introducing bugs that are hard to detect, however, for the purposes and scale of the course, they are more than enough.</a:t>
            </a:r>
          </a:p>
        </p:txBody>
      </p:sp>
    </p:spTree>
    <p:extLst>
      <p:ext uri="{BB962C8B-B14F-4D97-AF65-F5344CB8AC3E}">
        <p14:creationId xmlns:p14="http://schemas.microsoft.com/office/powerpoint/2010/main" val="337637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3C89AC-DEDC-E7E5-3450-BEF3E6AF8368}"/>
              </a:ext>
            </a:extLst>
          </p:cNvPr>
          <p:cNvSpPr>
            <a:spLocks noGrp="1"/>
          </p:cNvSpPr>
          <p:nvPr>
            <p:ph type="body" sz="quarter" idx="10"/>
          </p:nvPr>
        </p:nvSpPr>
        <p:spPr>
          <a:xfrm>
            <a:off x="846667" y="1423886"/>
            <a:ext cx="10498665" cy="447281"/>
          </a:xfrm>
        </p:spPr>
        <p:txBody>
          <a:bodyPr/>
          <a:lstStyle/>
          <a:p>
            <a:r>
              <a:rPr lang="en-US" dirty="0"/>
              <a:t>How do we use global variables?</a:t>
            </a:r>
          </a:p>
        </p:txBody>
      </p:sp>
      <p:sp>
        <p:nvSpPr>
          <p:cNvPr id="3" name="Body">
            <a:extLst>
              <a:ext uri="{FF2B5EF4-FFF2-40B4-BE49-F238E27FC236}">
                <a16:creationId xmlns:a16="http://schemas.microsoft.com/office/drawing/2014/main" id="{72C721FC-77D6-DDE2-5338-5B04CBCF0E41}"/>
              </a:ext>
            </a:extLst>
          </p:cNvPr>
          <p:cNvSpPr txBox="1">
            <a:spLocks/>
          </p:cNvSpPr>
          <p:nvPr/>
        </p:nvSpPr>
        <p:spPr>
          <a:xfrm>
            <a:off x="597107" y="1871167"/>
            <a:ext cx="6044903"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Assume we have two tasks, one reads a button input and the other prints “pressed” when the button is pressed, we need a communication scheme between the two tasks, we do this by using a global variable called </a:t>
            </a:r>
            <a:r>
              <a:rPr lang="en-GB" sz="2800" dirty="0" err="1">
                <a:solidFill>
                  <a:schemeClr val="tx1"/>
                </a:solidFill>
                <a:latin typeface="Rubik" panose="02000604000000020004" pitchFamily="2" charset="-79"/>
                <a:cs typeface="Rubik" panose="02000604000000020004" pitchFamily="2" charset="-79"/>
              </a:rPr>
              <a:t>buttonStatus</a:t>
            </a:r>
            <a:r>
              <a:rPr lang="en-GB" sz="2800" dirty="0">
                <a:solidFill>
                  <a:schemeClr val="tx1"/>
                </a:solidFill>
                <a:latin typeface="Rubik" panose="02000604000000020004" pitchFamily="2" charset="-79"/>
                <a:cs typeface="Rubik" panose="02000604000000020004" pitchFamily="2" charset="-79"/>
              </a:rPr>
              <a:t>, that is set high by the first task when the button is pressed.</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5" name="Picture 4">
            <a:extLst>
              <a:ext uri="{FF2B5EF4-FFF2-40B4-BE49-F238E27FC236}">
                <a16:creationId xmlns:a16="http://schemas.microsoft.com/office/drawing/2014/main" id="{6C584F8D-565D-1116-A826-3704640D998E}"/>
              </a:ext>
            </a:extLst>
          </p:cNvPr>
          <p:cNvPicPr>
            <a:picLocks noChangeAspect="1"/>
          </p:cNvPicPr>
          <p:nvPr/>
        </p:nvPicPr>
        <p:blipFill>
          <a:blip r:embed="rId2"/>
          <a:stretch>
            <a:fillRect/>
          </a:stretch>
        </p:blipFill>
        <p:spPr>
          <a:xfrm>
            <a:off x="6891570" y="1423886"/>
            <a:ext cx="4676478" cy="4983692"/>
          </a:xfrm>
          <a:prstGeom prst="rect">
            <a:avLst/>
          </a:prstGeom>
        </p:spPr>
      </p:pic>
      <p:sp>
        <p:nvSpPr>
          <p:cNvPr id="7" name="TextBox 6">
            <a:extLst>
              <a:ext uri="{FF2B5EF4-FFF2-40B4-BE49-F238E27FC236}">
                <a16:creationId xmlns:a16="http://schemas.microsoft.com/office/drawing/2014/main" id="{DB716D13-70A9-CA15-4541-C79D92315DB6}"/>
              </a:ext>
            </a:extLst>
          </p:cNvPr>
          <p:cNvSpPr txBox="1"/>
          <p:nvPr/>
        </p:nvSpPr>
        <p:spPr>
          <a:xfrm>
            <a:off x="7389542" y="4487695"/>
            <a:ext cx="1137424" cy="369332"/>
          </a:xfrm>
          <a:prstGeom prst="rect">
            <a:avLst/>
          </a:prstGeom>
          <a:noFill/>
        </p:spPr>
        <p:txBody>
          <a:bodyPr wrap="square" rtlCol="0">
            <a:spAutoFit/>
          </a:bodyPr>
          <a:lstStyle/>
          <a:p>
            <a:r>
              <a:rPr lang="en-US" b="1" dirty="0">
                <a:solidFill>
                  <a:srgbClr val="FF0000"/>
                </a:solidFill>
              </a:rPr>
              <a:t>Task 1</a:t>
            </a:r>
          </a:p>
        </p:txBody>
      </p:sp>
      <p:sp>
        <p:nvSpPr>
          <p:cNvPr id="10" name="TextBox 9">
            <a:extLst>
              <a:ext uri="{FF2B5EF4-FFF2-40B4-BE49-F238E27FC236}">
                <a16:creationId xmlns:a16="http://schemas.microsoft.com/office/drawing/2014/main" id="{AFF9C1F3-DBAD-E5FF-FEBC-FAC8DDD004B7}"/>
              </a:ext>
            </a:extLst>
          </p:cNvPr>
          <p:cNvSpPr txBox="1"/>
          <p:nvPr/>
        </p:nvSpPr>
        <p:spPr>
          <a:xfrm>
            <a:off x="7389542" y="2370305"/>
            <a:ext cx="1137424" cy="369332"/>
          </a:xfrm>
          <a:prstGeom prst="rect">
            <a:avLst/>
          </a:prstGeom>
          <a:noFill/>
        </p:spPr>
        <p:txBody>
          <a:bodyPr wrap="square" rtlCol="0">
            <a:spAutoFit/>
          </a:bodyPr>
          <a:lstStyle/>
          <a:p>
            <a:r>
              <a:rPr lang="en-US" b="1" dirty="0">
                <a:solidFill>
                  <a:srgbClr val="FF0000"/>
                </a:solidFill>
              </a:rPr>
              <a:t>Task 2</a:t>
            </a:r>
          </a:p>
        </p:txBody>
      </p:sp>
    </p:spTree>
    <p:extLst>
      <p:ext uri="{BB962C8B-B14F-4D97-AF65-F5344CB8AC3E}">
        <p14:creationId xmlns:p14="http://schemas.microsoft.com/office/powerpoint/2010/main" val="3449954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3C89AC-DEDC-E7E5-3450-BEF3E6AF8368}"/>
              </a:ext>
            </a:extLst>
          </p:cNvPr>
          <p:cNvSpPr>
            <a:spLocks noGrp="1"/>
          </p:cNvSpPr>
          <p:nvPr>
            <p:ph type="body" sz="quarter" idx="10"/>
          </p:nvPr>
        </p:nvSpPr>
        <p:spPr>
          <a:xfrm>
            <a:off x="846667" y="1423886"/>
            <a:ext cx="10498665" cy="447281"/>
          </a:xfrm>
        </p:spPr>
        <p:txBody>
          <a:bodyPr/>
          <a:lstStyle/>
          <a:p>
            <a:r>
              <a:rPr lang="en-US" dirty="0"/>
              <a:t>How do we use global variables? – </a:t>
            </a:r>
            <a:r>
              <a:rPr lang="en-US" dirty="0" err="1"/>
              <a:t>cont</a:t>
            </a:r>
            <a:endParaRPr lang="en-US" dirty="0"/>
          </a:p>
        </p:txBody>
      </p:sp>
      <p:sp>
        <p:nvSpPr>
          <p:cNvPr id="3" name="Body">
            <a:extLst>
              <a:ext uri="{FF2B5EF4-FFF2-40B4-BE49-F238E27FC236}">
                <a16:creationId xmlns:a16="http://schemas.microsoft.com/office/drawing/2014/main" id="{72C721FC-77D6-DDE2-5338-5B04CBCF0E41}"/>
              </a:ext>
            </a:extLst>
          </p:cNvPr>
          <p:cNvSpPr txBox="1">
            <a:spLocks/>
          </p:cNvSpPr>
          <p:nvPr/>
        </p:nvSpPr>
        <p:spPr>
          <a:xfrm>
            <a:off x="597107" y="1871167"/>
            <a:ext cx="6044903"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first task is simple, it checks the button and updates the </a:t>
            </a:r>
            <a:r>
              <a:rPr lang="en-GB" sz="2800" dirty="0" err="1">
                <a:solidFill>
                  <a:schemeClr val="tx1"/>
                </a:solidFill>
                <a:latin typeface="Rubik" panose="02000604000000020004" pitchFamily="2" charset="-79"/>
                <a:cs typeface="Rubik" panose="02000604000000020004" pitchFamily="2" charset="-79"/>
              </a:rPr>
              <a:t>buttonStatus</a:t>
            </a:r>
            <a:r>
              <a:rPr lang="en-GB" sz="2800" dirty="0">
                <a:solidFill>
                  <a:schemeClr val="tx1"/>
                </a:solidFill>
                <a:latin typeface="Rubik" panose="02000604000000020004" pitchFamily="2" charset="-79"/>
                <a:cs typeface="Rubik" panose="02000604000000020004" pitchFamily="2" charset="-79"/>
              </a:rPr>
              <a:t> global variable, the second task keeps checking if </a:t>
            </a:r>
            <a:r>
              <a:rPr lang="en-GB" sz="2800" dirty="0" err="1">
                <a:solidFill>
                  <a:schemeClr val="tx1"/>
                </a:solidFill>
                <a:latin typeface="Rubik" panose="02000604000000020004" pitchFamily="2" charset="-79"/>
                <a:cs typeface="Rubik" panose="02000604000000020004" pitchFamily="2" charset="-79"/>
              </a:rPr>
              <a:t>buttonStatus</a:t>
            </a:r>
            <a:r>
              <a:rPr lang="en-GB" sz="2800" dirty="0">
                <a:solidFill>
                  <a:schemeClr val="tx1"/>
                </a:solidFill>
                <a:latin typeface="Rubik" panose="02000604000000020004" pitchFamily="2" charset="-79"/>
                <a:cs typeface="Rubik" panose="02000604000000020004" pitchFamily="2" charset="-79"/>
              </a:rPr>
              <a:t> is set, if it is, task 2 prints to serial.</a:t>
            </a:r>
          </a:p>
        </p:txBody>
      </p:sp>
      <p:pic>
        <p:nvPicPr>
          <p:cNvPr id="5" name="Picture 4">
            <a:extLst>
              <a:ext uri="{FF2B5EF4-FFF2-40B4-BE49-F238E27FC236}">
                <a16:creationId xmlns:a16="http://schemas.microsoft.com/office/drawing/2014/main" id="{6C584F8D-565D-1116-A826-3704640D998E}"/>
              </a:ext>
            </a:extLst>
          </p:cNvPr>
          <p:cNvPicPr>
            <a:picLocks noChangeAspect="1"/>
          </p:cNvPicPr>
          <p:nvPr/>
        </p:nvPicPr>
        <p:blipFill>
          <a:blip r:embed="rId2"/>
          <a:stretch>
            <a:fillRect/>
          </a:stretch>
        </p:blipFill>
        <p:spPr>
          <a:xfrm>
            <a:off x="6891570" y="1423886"/>
            <a:ext cx="4676478" cy="4983692"/>
          </a:xfrm>
          <a:prstGeom prst="rect">
            <a:avLst/>
          </a:prstGeom>
        </p:spPr>
      </p:pic>
      <p:sp>
        <p:nvSpPr>
          <p:cNvPr id="7" name="TextBox 6">
            <a:extLst>
              <a:ext uri="{FF2B5EF4-FFF2-40B4-BE49-F238E27FC236}">
                <a16:creationId xmlns:a16="http://schemas.microsoft.com/office/drawing/2014/main" id="{DB716D13-70A9-CA15-4541-C79D92315DB6}"/>
              </a:ext>
            </a:extLst>
          </p:cNvPr>
          <p:cNvSpPr txBox="1"/>
          <p:nvPr/>
        </p:nvSpPr>
        <p:spPr>
          <a:xfrm>
            <a:off x="7389542" y="4487695"/>
            <a:ext cx="1137424" cy="369332"/>
          </a:xfrm>
          <a:prstGeom prst="rect">
            <a:avLst/>
          </a:prstGeom>
          <a:noFill/>
        </p:spPr>
        <p:txBody>
          <a:bodyPr wrap="square" rtlCol="0">
            <a:spAutoFit/>
          </a:bodyPr>
          <a:lstStyle/>
          <a:p>
            <a:r>
              <a:rPr lang="en-US" b="1" dirty="0">
                <a:solidFill>
                  <a:srgbClr val="FF0000"/>
                </a:solidFill>
              </a:rPr>
              <a:t>Task 1</a:t>
            </a:r>
          </a:p>
        </p:txBody>
      </p:sp>
      <p:sp>
        <p:nvSpPr>
          <p:cNvPr id="10" name="TextBox 9">
            <a:extLst>
              <a:ext uri="{FF2B5EF4-FFF2-40B4-BE49-F238E27FC236}">
                <a16:creationId xmlns:a16="http://schemas.microsoft.com/office/drawing/2014/main" id="{AFF9C1F3-DBAD-E5FF-FEBC-FAC8DDD004B7}"/>
              </a:ext>
            </a:extLst>
          </p:cNvPr>
          <p:cNvSpPr txBox="1"/>
          <p:nvPr/>
        </p:nvSpPr>
        <p:spPr>
          <a:xfrm>
            <a:off x="7389542" y="2370305"/>
            <a:ext cx="1137424" cy="369332"/>
          </a:xfrm>
          <a:prstGeom prst="rect">
            <a:avLst/>
          </a:prstGeom>
          <a:noFill/>
        </p:spPr>
        <p:txBody>
          <a:bodyPr wrap="square" rtlCol="0">
            <a:spAutoFit/>
          </a:bodyPr>
          <a:lstStyle/>
          <a:p>
            <a:r>
              <a:rPr lang="en-US" b="1" dirty="0">
                <a:solidFill>
                  <a:srgbClr val="FF0000"/>
                </a:solidFill>
              </a:rPr>
              <a:t>Task 2</a:t>
            </a:r>
          </a:p>
        </p:txBody>
      </p:sp>
      <p:sp>
        <p:nvSpPr>
          <p:cNvPr id="6" name="TextBox 5">
            <a:extLst>
              <a:ext uri="{FF2B5EF4-FFF2-40B4-BE49-F238E27FC236}">
                <a16:creationId xmlns:a16="http://schemas.microsoft.com/office/drawing/2014/main" id="{5D8FED2C-D1CA-EE64-655B-2D4E02127D39}"/>
              </a:ext>
            </a:extLst>
          </p:cNvPr>
          <p:cNvSpPr txBox="1"/>
          <p:nvPr/>
        </p:nvSpPr>
        <p:spPr>
          <a:xfrm>
            <a:off x="547870" y="4392910"/>
            <a:ext cx="1938852" cy="369332"/>
          </a:xfrm>
          <a:prstGeom prst="rect">
            <a:avLst/>
          </a:prstGeom>
          <a:noFill/>
        </p:spPr>
        <p:txBody>
          <a:bodyPr wrap="square">
            <a:spAutoFit/>
          </a:bodyPr>
          <a:lstStyle/>
          <a:p>
            <a:r>
              <a:rPr lang="en-US" dirty="0">
                <a:hlinkClick r:id="rId3"/>
              </a:rPr>
              <a:t>Link for simulator:</a:t>
            </a:r>
            <a:endParaRPr lang="en-US" dirty="0"/>
          </a:p>
        </p:txBody>
      </p:sp>
      <p:pic>
        <p:nvPicPr>
          <p:cNvPr id="9" name="Picture 8">
            <a:extLst>
              <a:ext uri="{FF2B5EF4-FFF2-40B4-BE49-F238E27FC236}">
                <a16:creationId xmlns:a16="http://schemas.microsoft.com/office/drawing/2014/main" id="{8DF38161-E6D3-05C4-57A6-41246ECD588C}"/>
              </a:ext>
            </a:extLst>
          </p:cNvPr>
          <p:cNvPicPr>
            <a:picLocks noChangeAspect="1"/>
          </p:cNvPicPr>
          <p:nvPr/>
        </p:nvPicPr>
        <p:blipFill>
          <a:blip r:embed="rId4"/>
          <a:stretch>
            <a:fillRect/>
          </a:stretch>
        </p:blipFill>
        <p:spPr>
          <a:xfrm>
            <a:off x="2486723" y="4281824"/>
            <a:ext cx="3933992" cy="2304579"/>
          </a:xfrm>
          <a:prstGeom prst="rect">
            <a:avLst/>
          </a:prstGeom>
        </p:spPr>
      </p:pic>
      <p:sp>
        <p:nvSpPr>
          <p:cNvPr id="11" name="Body">
            <a:extLst>
              <a:ext uri="{FF2B5EF4-FFF2-40B4-BE49-F238E27FC236}">
                <a16:creationId xmlns:a16="http://schemas.microsoft.com/office/drawing/2014/main" id="{5CD43AEA-2F78-298B-C6B1-3D5764C54F22}"/>
              </a:ext>
            </a:extLst>
          </p:cNvPr>
          <p:cNvSpPr txBox="1">
            <a:spLocks/>
          </p:cNvSpPr>
          <p:nvPr/>
        </p:nvSpPr>
        <p:spPr>
          <a:xfrm>
            <a:off x="605086" y="1871167"/>
            <a:ext cx="6044903"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first task is simple, it checks the button and updates the </a:t>
            </a:r>
            <a:r>
              <a:rPr lang="en-GB" sz="2800" dirty="0" err="1">
                <a:solidFill>
                  <a:schemeClr val="tx1"/>
                </a:solidFill>
                <a:latin typeface="Rubik" panose="02000604000000020004" pitchFamily="2" charset="-79"/>
                <a:cs typeface="Rubik" panose="02000604000000020004" pitchFamily="2" charset="-79"/>
              </a:rPr>
              <a:t>buttonStatus</a:t>
            </a:r>
            <a:r>
              <a:rPr lang="en-GB" sz="2800" dirty="0">
                <a:solidFill>
                  <a:schemeClr val="tx1"/>
                </a:solidFill>
                <a:latin typeface="Rubik" panose="02000604000000020004" pitchFamily="2" charset="-79"/>
                <a:cs typeface="Rubik" panose="02000604000000020004" pitchFamily="2" charset="-79"/>
              </a:rPr>
              <a:t> global variable, the second task keeps checking if </a:t>
            </a:r>
            <a:r>
              <a:rPr lang="en-GB" sz="2800" dirty="0" err="1">
                <a:solidFill>
                  <a:schemeClr val="tx1"/>
                </a:solidFill>
                <a:latin typeface="Rubik" panose="02000604000000020004" pitchFamily="2" charset="-79"/>
                <a:cs typeface="Rubik" panose="02000604000000020004" pitchFamily="2" charset="-79"/>
              </a:rPr>
              <a:t>buttonStatus</a:t>
            </a:r>
            <a:r>
              <a:rPr lang="en-GB" sz="2800" dirty="0">
                <a:solidFill>
                  <a:schemeClr val="tx1"/>
                </a:solidFill>
                <a:latin typeface="Rubik" panose="02000604000000020004" pitchFamily="2" charset="-79"/>
                <a:cs typeface="Rubik" panose="02000604000000020004" pitchFamily="2" charset="-79"/>
              </a:rPr>
              <a:t> is set, if it is, task 2 prints to serial.</a:t>
            </a:r>
          </a:p>
        </p:txBody>
      </p:sp>
    </p:spTree>
    <p:extLst>
      <p:ext uri="{BB962C8B-B14F-4D97-AF65-F5344CB8AC3E}">
        <p14:creationId xmlns:p14="http://schemas.microsoft.com/office/powerpoint/2010/main" val="337114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US" sz="2800" dirty="0">
                <a:solidFill>
                  <a:schemeClr val="tx1"/>
                </a:solidFill>
                <a:latin typeface="Rubik" panose="02000604000000020004" pitchFamily="2" charset="-79"/>
                <a:cs typeface="Rubik" panose="02000604000000020004" pitchFamily="2" charset="-79"/>
              </a:rPr>
              <a:t>a thread of execution is a process that runs upon one of the cores provided in the unit (either it be a microcontroller unit or a full-fledged Intel/</a:t>
            </a:r>
            <a:r>
              <a:rPr lang="en-US" sz="2800" dirty="0" err="1">
                <a:solidFill>
                  <a:schemeClr val="tx1"/>
                </a:solidFill>
                <a:latin typeface="Rubik" panose="02000604000000020004" pitchFamily="2" charset="-79"/>
                <a:cs typeface="Rubik" panose="02000604000000020004" pitchFamily="2" charset="-79"/>
              </a:rPr>
              <a:t>Amd</a:t>
            </a:r>
            <a:r>
              <a:rPr lang="en-US" sz="2800" dirty="0">
                <a:solidFill>
                  <a:schemeClr val="tx1"/>
                </a:solidFill>
                <a:latin typeface="Rubik" panose="02000604000000020004" pitchFamily="2" charset="-79"/>
                <a:cs typeface="Rubik" panose="02000604000000020004" pitchFamily="2" charset="-79"/>
              </a:rPr>
              <a:t> CPU).</a:t>
            </a: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ESP32 and other microcontrollers, we can use an operating system for handling “threads”, it is called </a:t>
            </a: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a:t>
            </a:r>
            <a:endParaRPr lang="en-US" sz="2800" dirty="0">
              <a:solidFill>
                <a:schemeClr val="tx1"/>
              </a:solidFill>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 thread?</a:t>
            </a:r>
          </a:p>
        </p:txBody>
      </p:sp>
    </p:spTree>
    <p:extLst>
      <p:ext uri="{BB962C8B-B14F-4D97-AF65-F5344CB8AC3E}">
        <p14:creationId xmlns:p14="http://schemas.microsoft.com/office/powerpoint/2010/main" val="1594226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ody">
            <a:extLst>
              <a:ext uri="{FF2B5EF4-FFF2-40B4-BE49-F238E27FC236}">
                <a16:creationId xmlns:a16="http://schemas.microsoft.com/office/drawing/2014/main" id="{729C7590-96D0-3329-0BE1-98D785AA293E}"/>
              </a:ext>
            </a:extLst>
          </p:cNvPr>
          <p:cNvSpPr txBox="1">
            <a:spLocks/>
          </p:cNvSpPr>
          <p:nvPr/>
        </p:nvSpPr>
        <p:spPr>
          <a:xfrm>
            <a:off x="605086" y="1469723"/>
            <a:ext cx="9553675" cy="14184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the previous example, we didn’t use any mutexes or synchronization schemes, why?</a:t>
            </a:r>
          </a:p>
        </p:txBody>
      </p:sp>
      <p:sp>
        <p:nvSpPr>
          <p:cNvPr id="4" name="Text Placeholder 1">
            <a:extLst>
              <a:ext uri="{FF2B5EF4-FFF2-40B4-BE49-F238E27FC236}">
                <a16:creationId xmlns:a16="http://schemas.microsoft.com/office/drawing/2014/main" id="{FE1BE076-0C84-C397-EE64-68EE2C2A6C8F}"/>
              </a:ext>
            </a:extLst>
          </p:cNvPr>
          <p:cNvSpPr>
            <a:spLocks noGrp="1"/>
          </p:cNvSpPr>
          <p:nvPr>
            <p:ph type="body" sz="quarter" idx="10"/>
          </p:nvPr>
        </p:nvSpPr>
        <p:spPr>
          <a:xfrm>
            <a:off x="605086" y="2572462"/>
            <a:ext cx="10498665" cy="447281"/>
          </a:xfrm>
        </p:spPr>
        <p:txBody>
          <a:bodyPr/>
          <a:lstStyle/>
          <a:p>
            <a:r>
              <a:rPr lang="en-US" dirty="0"/>
              <a:t>When to use synchronization schemes? </a:t>
            </a:r>
          </a:p>
        </p:txBody>
      </p:sp>
      <p:sp>
        <p:nvSpPr>
          <p:cNvPr id="5" name="Body">
            <a:extLst>
              <a:ext uri="{FF2B5EF4-FFF2-40B4-BE49-F238E27FC236}">
                <a16:creationId xmlns:a16="http://schemas.microsoft.com/office/drawing/2014/main" id="{B8E8A653-7407-428A-CA6F-7AD51E99F7D9}"/>
              </a:ext>
            </a:extLst>
          </p:cNvPr>
          <p:cNvSpPr txBox="1">
            <a:spLocks/>
          </p:cNvSpPr>
          <p:nvPr/>
        </p:nvSpPr>
        <p:spPr>
          <a:xfrm>
            <a:off x="605085" y="3069544"/>
            <a:ext cx="9553675" cy="306362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Generally, when two tasks or more communicate using a global variable, a synchronization scheme is needed when all the tasks are writing to the variable, a lot of problems can occur when a context switch occurs during the writing of two tasks to the same variable.</a:t>
            </a:r>
          </a:p>
        </p:txBody>
      </p:sp>
    </p:spTree>
    <p:extLst>
      <p:ext uri="{BB962C8B-B14F-4D97-AF65-F5344CB8AC3E}">
        <p14:creationId xmlns:p14="http://schemas.microsoft.com/office/powerpoint/2010/main" val="4020466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7129E9-4AC5-FCA2-F9A5-CC877B882DC3}"/>
              </a:ext>
            </a:extLst>
          </p:cNvPr>
          <p:cNvSpPr>
            <a:spLocks noGrp="1"/>
          </p:cNvSpPr>
          <p:nvPr>
            <p:ph type="body" sz="quarter" idx="10"/>
          </p:nvPr>
        </p:nvSpPr>
        <p:spPr/>
        <p:txBody>
          <a:bodyPr/>
          <a:lstStyle/>
          <a:p>
            <a:r>
              <a:rPr lang="en-US" dirty="0"/>
              <a:t>When to use synchronization schemes? – </a:t>
            </a:r>
            <a:r>
              <a:rPr lang="en-US" dirty="0" err="1"/>
              <a:t>cont</a:t>
            </a:r>
            <a:endParaRPr lang="en-US" dirty="0"/>
          </a:p>
          <a:p>
            <a:endParaRPr lang="en-US" dirty="0"/>
          </a:p>
        </p:txBody>
      </p:sp>
      <p:sp>
        <p:nvSpPr>
          <p:cNvPr id="3" name="Body">
            <a:extLst>
              <a:ext uri="{FF2B5EF4-FFF2-40B4-BE49-F238E27FC236}">
                <a16:creationId xmlns:a16="http://schemas.microsoft.com/office/drawing/2014/main" id="{37377D26-F511-0753-2FDA-618FB3F52E85}"/>
              </a:ext>
            </a:extLst>
          </p:cNvPr>
          <p:cNvSpPr txBox="1">
            <a:spLocks/>
          </p:cNvSpPr>
          <p:nvPr/>
        </p:nvSpPr>
        <p:spPr>
          <a:xfrm>
            <a:off x="549329" y="1871167"/>
            <a:ext cx="9553675" cy="410588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 good rule of thumb is to use synchronization schemes when possible, even more so when the variable at hand is very important and it’s correctness is of utmost importance.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our example, task 1 writes to the value and task 2 reads, so we can skip using a mutex.</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But for the examples sake, we will also show an example with a mutex:</a:t>
            </a:r>
          </a:p>
        </p:txBody>
      </p:sp>
    </p:spTree>
    <p:extLst>
      <p:ext uri="{BB962C8B-B14F-4D97-AF65-F5344CB8AC3E}">
        <p14:creationId xmlns:p14="http://schemas.microsoft.com/office/powerpoint/2010/main" val="1051117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326E74-0407-992A-7B8A-EBE6A6DEE214}"/>
              </a:ext>
            </a:extLst>
          </p:cNvPr>
          <p:cNvSpPr>
            <a:spLocks noGrp="1"/>
          </p:cNvSpPr>
          <p:nvPr>
            <p:ph type="body" sz="quarter" idx="10"/>
          </p:nvPr>
        </p:nvSpPr>
        <p:spPr/>
        <p:txBody>
          <a:bodyPr/>
          <a:lstStyle/>
          <a:p>
            <a:r>
              <a:rPr lang="en-US" dirty="0"/>
              <a:t>Example : using a mutex</a:t>
            </a:r>
          </a:p>
        </p:txBody>
      </p:sp>
      <p:pic>
        <p:nvPicPr>
          <p:cNvPr id="6" name="Picture 5">
            <a:extLst>
              <a:ext uri="{FF2B5EF4-FFF2-40B4-BE49-F238E27FC236}">
                <a16:creationId xmlns:a16="http://schemas.microsoft.com/office/drawing/2014/main" id="{435FA3A2-C166-EC9D-E256-6FE83F0FF303}"/>
              </a:ext>
            </a:extLst>
          </p:cNvPr>
          <p:cNvPicPr>
            <a:picLocks noChangeAspect="1"/>
          </p:cNvPicPr>
          <p:nvPr/>
        </p:nvPicPr>
        <p:blipFill>
          <a:blip r:embed="rId3"/>
          <a:stretch>
            <a:fillRect/>
          </a:stretch>
        </p:blipFill>
        <p:spPr>
          <a:xfrm>
            <a:off x="5636775" y="1423886"/>
            <a:ext cx="4243206" cy="5070511"/>
          </a:xfrm>
          <a:prstGeom prst="rect">
            <a:avLst/>
          </a:prstGeom>
        </p:spPr>
      </p:pic>
      <p:sp>
        <p:nvSpPr>
          <p:cNvPr id="7" name="Body">
            <a:extLst>
              <a:ext uri="{FF2B5EF4-FFF2-40B4-BE49-F238E27FC236}">
                <a16:creationId xmlns:a16="http://schemas.microsoft.com/office/drawing/2014/main" id="{B79BAF5C-A8D3-C049-66B6-7053970D3658}"/>
              </a:ext>
            </a:extLst>
          </p:cNvPr>
          <p:cNvSpPr txBox="1">
            <a:spLocks/>
          </p:cNvSpPr>
          <p:nvPr/>
        </p:nvSpPr>
        <p:spPr>
          <a:xfrm>
            <a:off x="549329" y="1871167"/>
            <a:ext cx="4714047" cy="410588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can see the code got a bit more complicated, and when speaking about more complicated codes deadlocks start to happen, thus one must be very careful when using mutexes.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hlinkClick r:id="rId4"/>
              </a:rPr>
              <a:t>Link in the simulator.</a:t>
            </a: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024437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0D96C5-FAA9-695E-0E9D-F332E7A6E8FC}"/>
              </a:ext>
            </a:extLst>
          </p:cNvPr>
          <p:cNvSpPr>
            <a:spLocks noGrp="1"/>
          </p:cNvSpPr>
          <p:nvPr>
            <p:ph type="body" sz="quarter" idx="10"/>
          </p:nvPr>
        </p:nvSpPr>
        <p:spPr/>
        <p:txBody>
          <a:bodyPr/>
          <a:lstStyle/>
          <a:p>
            <a:r>
              <a:rPr lang="en-US" dirty="0"/>
              <a:t>Queues</a:t>
            </a:r>
          </a:p>
        </p:txBody>
      </p:sp>
      <p:sp>
        <p:nvSpPr>
          <p:cNvPr id="3" name="Body">
            <a:extLst>
              <a:ext uri="{FF2B5EF4-FFF2-40B4-BE49-F238E27FC236}">
                <a16:creationId xmlns:a16="http://schemas.microsoft.com/office/drawing/2014/main" id="{EBA2A79E-3FD7-5874-A6F5-FA527CB2AE74}"/>
              </a:ext>
            </a:extLst>
          </p:cNvPr>
          <p:cNvSpPr txBox="1">
            <a:spLocks/>
          </p:cNvSpPr>
          <p:nvPr/>
        </p:nvSpPr>
        <p:spPr>
          <a:xfrm>
            <a:off x="549329" y="1871167"/>
            <a:ext cx="9776700" cy="410588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Another way to achieve inter-task communication is to use queues, Free RTOS provides a full interface for queues, they are a bit more complicated than global variables but are much safer.</a:t>
            </a:r>
          </a:p>
        </p:txBody>
      </p:sp>
      <p:pic>
        <p:nvPicPr>
          <p:cNvPr id="2050" name="Picture 2">
            <a:extLst>
              <a:ext uri="{FF2B5EF4-FFF2-40B4-BE49-F238E27FC236}">
                <a16:creationId xmlns:a16="http://schemas.microsoft.com/office/drawing/2014/main" id="{D1F45987-7FC3-3667-D523-A698B131F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35" y="4040994"/>
            <a:ext cx="9159857" cy="238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34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6B9FA3-E7FB-C3ED-AFF9-4D275E00AABB}"/>
              </a:ext>
            </a:extLst>
          </p:cNvPr>
          <p:cNvSpPr>
            <a:spLocks noGrp="1"/>
          </p:cNvSpPr>
          <p:nvPr>
            <p:ph type="body" sz="quarter" idx="10"/>
          </p:nvPr>
        </p:nvSpPr>
        <p:spPr/>
        <p:txBody>
          <a:bodyPr/>
          <a:lstStyle/>
          <a:p>
            <a:r>
              <a:rPr lang="en-US" dirty="0"/>
              <a:t>Global variables vs Queues</a:t>
            </a:r>
          </a:p>
        </p:txBody>
      </p:sp>
      <p:sp>
        <p:nvSpPr>
          <p:cNvPr id="3" name="Body">
            <a:extLst>
              <a:ext uri="{FF2B5EF4-FFF2-40B4-BE49-F238E27FC236}">
                <a16:creationId xmlns:a16="http://schemas.microsoft.com/office/drawing/2014/main" id="{2A19B78B-557C-EC33-9BEC-E81E82E8B3D2}"/>
              </a:ext>
            </a:extLst>
          </p:cNvPr>
          <p:cNvSpPr txBox="1">
            <a:spLocks/>
          </p:cNvSpPr>
          <p:nvPr/>
        </p:nvSpPr>
        <p:spPr>
          <a:xfrm>
            <a:off x="549329" y="1871167"/>
            <a:ext cx="9776700" cy="4105887"/>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Put simply, global variables are much easier, while queues are much safer, though there is an overhead for learning how to use queues as they using them is not as simple as pushing and popping.</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For more information on queues, the full document can be found here:</a:t>
            </a:r>
          </a:p>
          <a:p>
            <a:pPr algn="l" defTabSz="914400" rtl="0">
              <a:lnSpc>
                <a:spcPct val="114000"/>
              </a:lnSpc>
            </a:pPr>
            <a:r>
              <a:rPr lang="en-US" sz="2000" dirty="0" err="1">
                <a:hlinkClick r:id="rId2"/>
              </a:rPr>
              <a:t>FreeRTOS</a:t>
            </a:r>
            <a:r>
              <a:rPr lang="en-US" sz="2000" dirty="0">
                <a:hlinkClick r:id="rId2"/>
              </a:rPr>
              <a:t> - </a:t>
            </a:r>
            <a:r>
              <a:rPr lang="en-US" sz="2000" dirty="0" err="1">
                <a:hlinkClick r:id="rId2"/>
              </a:rPr>
              <a:t>FreeRTOS</a:t>
            </a:r>
            <a:r>
              <a:rPr lang="en-US" sz="2000" dirty="0">
                <a:hlinkClick r:id="rId2"/>
              </a:rPr>
              <a:t> queue API functions, including source code functions to create queues, send messages on queues, receive messages on queues, peek queues, use queues in interrupts.</a:t>
            </a:r>
            <a:endParaRPr lang="en-GB" sz="16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55245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1AD08-9A34-7661-B512-1F2144ACB80C}"/>
              </a:ext>
            </a:extLst>
          </p:cNvPr>
          <p:cNvSpPr>
            <a:spLocks noGrp="1"/>
          </p:cNvSpPr>
          <p:nvPr>
            <p:ph type="body" sz="quarter" idx="10"/>
          </p:nvPr>
        </p:nvSpPr>
        <p:spPr/>
        <p:txBody>
          <a:bodyPr/>
          <a:lstStyle/>
          <a:p>
            <a:pPr algn="l" rtl="0"/>
            <a:r>
              <a:rPr lang="en-US" dirty="0"/>
              <a:t>1) Time concerns</a:t>
            </a:r>
          </a:p>
        </p:txBody>
      </p:sp>
      <p:sp>
        <p:nvSpPr>
          <p:cNvPr id="3" name="Body">
            <a:extLst>
              <a:ext uri="{FF2B5EF4-FFF2-40B4-BE49-F238E27FC236}">
                <a16:creationId xmlns:a16="http://schemas.microsoft.com/office/drawing/2014/main" id="{34179ACB-EA07-C86F-2DBB-7D20A0801230}"/>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note that, although Free RTOS enables us to create as many tasks as we desire, ESP32, unlike more powerful chips, is a 2-core chip, meaning that it can only run 2 tasks at a time, moreover, one of the cores is used for the management </a:t>
            </a:r>
            <a:r>
              <a:rPr lang="en-GB" sz="2800" dirty="0" err="1">
                <a:solidFill>
                  <a:schemeClr val="tx1"/>
                </a:solidFill>
                <a:latin typeface="Rubik" panose="02000604000000020004" pitchFamily="2" charset="-79"/>
                <a:cs typeface="Rubik" panose="02000604000000020004" pitchFamily="2" charset="-79"/>
              </a:rPr>
              <a:t>WiFi</a:t>
            </a:r>
            <a:r>
              <a:rPr lang="en-GB" sz="2800" dirty="0">
                <a:solidFill>
                  <a:schemeClr val="tx1"/>
                </a:solidFill>
                <a:latin typeface="Rubik" panose="02000604000000020004" pitchFamily="2" charset="-79"/>
                <a:cs typeface="Rubik" panose="02000604000000020004" pitchFamily="2" charset="-79"/>
              </a:rPr>
              <a:t>, Bluetooth and Serial communication, meaning that tasks have overhead, so when creating tasks, think twice if the tasks at hand can be done synchronously without the use of multi-threading.</a:t>
            </a:r>
          </a:p>
        </p:txBody>
      </p:sp>
    </p:spTree>
    <p:extLst>
      <p:ext uri="{BB962C8B-B14F-4D97-AF65-F5344CB8AC3E}">
        <p14:creationId xmlns:p14="http://schemas.microsoft.com/office/powerpoint/2010/main" val="2935477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AD094-8E78-106A-9B13-B6E0FAE0F50F}"/>
              </a:ext>
            </a:extLst>
          </p:cNvPr>
          <p:cNvSpPr>
            <a:spLocks noGrp="1"/>
          </p:cNvSpPr>
          <p:nvPr>
            <p:ph type="body" sz="quarter" idx="10"/>
          </p:nvPr>
        </p:nvSpPr>
        <p:spPr/>
        <p:txBody>
          <a:bodyPr/>
          <a:lstStyle/>
          <a:p>
            <a:pPr algn="l" rtl="0"/>
            <a:r>
              <a:rPr lang="en-US" dirty="0"/>
              <a:t>2) Space concerns</a:t>
            </a:r>
          </a:p>
        </p:txBody>
      </p:sp>
      <p:sp>
        <p:nvSpPr>
          <p:cNvPr id="3" name="Body">
            <a:extLst>
              <a:ext uri="{FF2B5EF4-FFF2-40B4-BE49-F238E27FC236}">
                <a16:creationId xmlns:a16="http://schemas.microsoft.com/office/drawing/2014/main" id="{3A049737-FD35-31E7-0112-75774B4C87DB}"/>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When creating a task, we pass stack size parameter to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be very careful not to overflow the stack (either with recursive calls or arrays), if a big array or a recursive function are needed, then do this in the main thread. </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From experience, there is no good way to really know that the stack overflowing is what caused the crash, so try to avoid these kind of bugs as much as possible.</a:t>
            </a:r>
          </a:p>
        </p:txBody>
      </p:sp>
    </p:spTree>
    <p:extLst>
      <p:ext uri="{BB962C8B-B14F-4D97-AF65-F5344CB8AC3E}">
        <p14:creationId xmlns:p14="http://schemas.microsoft.com/office/powerpoint/2010/main" val="2842779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9E26D-1C20-BC3B-3426-22964F1BFC6C}"/>
              </a:ext>
            </a:extLst>
          </p:cNvPr>
          <p:cNvSpPr>
            <a:spLocks noGrp="1"/>
          </p:cNvSpPr>
          <p:nvPr>
            <p:ph type="body" sz="quarter" idx="10"/>
          </p:nvPr>
        </p:nvSpPr>
        <p:spPr/>
        <p:txBody>
          <a:bodyPr/>
          <a:lstStyle/>
          <a:p>
            <a:r>
              <a:rPr lang="en-US" dirty="0"/>
              <a:t>2) Space concerns - </a:t>
            </a:r>
            <a:r>
              <a:rPr lang="en-US" dirty="0" err="1"/>
              <a:t>cont</a:t>
            </a:r>
            <a:endParaRPr lang="en-US" dirty="0"/>
          </a:p>
        </p:txBody>
      </p:sp>
      <p:pic>
        <p:nvPicPr>
          <p:cNvPr id="6" name="Picture 5">
            <a:extLst>
              <a:ext uri="{FF2B5EF4-FFF2-40B4-BE49-F238E27FC236}">
                <a16:creationId xmlns:a16="http://schemas.microsoft.com/office/drawing/2014/main" id="{BC4BB96D-C04C-B27F-FF6C-FA2CECE7493C}"/>
              </a:ext>
            </a:extLst>
          </p:cNvPr>
          <p:cNvPicPr>
            <a:picLocks noChangeAspect="1"/>
          </p:cNvPicPr>
          <p:nvPr/>
        </p:nvPicPr>
        <p:blipFill>
          <a:blip r:embed="rId2"/>
          <a:stretch>
            <a:fillRect/>
          </a:stretch>
        </p:blipFill>
        <p:spPr>
          <a:xfrm>
            <a:off x="5898998" y="1423886"/>
            <a:ext cx="5307977" cy="4820743"/>
          </a:xfrm>
          <a:prstGeom prst="rect">
            <a:avLst/>
          </a:prstGeom>
        </p:spPr>
      </p:pic>
      <p:sp>
        <p:nvSpPr>
          <p:cNvPr id="7" name="Body">
            <a:extLst>
              <a:ext uri="{FF2B5EF4-FFF2-40B4-BE49-F238E27FC236}">
                <a16:creationId xmlns:a16="http://schemas.microsoft.com/office/drawing/2014/main" id="{6EA6C337-9019-EDE3-13CB-A79819F2C808}"/>
              </a:ext>
            </a:extLst>
          </p:cNvPr>
          <p:cNvSpPr txBox="1">
            <a:spLocks/>
          </p:cNvSpPr>
          <p:nvPr/>
        </p:nvSpPr>
        <p:spPr>
          <a:xfrm>
            <a:off x="594063" y="1639508"/>
            <a:ext cx="4677420"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This code runs a recursion, esp32 fails on the 4</a:t>
            </a:r>
            <a:r>
              <a:rPr lang="en-GB" sz="2800" baseline="30000" dirty="0">
                <a:solidFill>
                  <a:schemeClr val="tx1"/>
                </a:solidFill>
                <a:latin typeface="Rubik" panose="02000604000000020004" pitchFamily="2" charset="-79"/>
                <a:cs typeface="Rubik" panose="02000604000000020004" pitchFamily="2" charset="-79"/>
              </a:rPr>
              <a:t>th</a:t>
            </a:r>
            <a:r>
              <a:rPr lang="en-GB" sz="2800" dirty="0">
                <a:solidFill>
                  <a:schemeClr val="tx1"/>
                </a:solidFill>
                <a:latin typeface="Rubik" panose="02000604000000020004" pitchFamily="2" charset="-79"/>
                <a:cs typeface="Rubik" panose="02000604000000020004" pitchFamily="2" charset="-79"/>
              </a:rPr>
              <a:t> call.</a:t>
            </a:r>
          </a:p>
        </p:txBody>
      </p:sp>
      <p:pic>
        <p:nvPicPr>
          <p:cNvPr id="9" name="Picture 8">
            <a:extLst>
              <a:ext uri="{FF2B5EF4-FFF2-40B4-BE49-F238E27FC236}">
                <a16:creationId xmlns:a16="http://schemas.microsoft.com/office/drawing/2014/main" id="{66D839A7-9B18-41E4-1B7A-EB8D71249D75}"/>
              </a:ext>
            </a:extLst>
          </p:cNvPr>
          <p:cNvPicPr>
            <a:picLocks noChangeAspect="1"/>
          </p:cNvPicPr>
          <p:nvPr/>
        </p:nvPicPr>
        <p:blipFill>
          <a:blip r:embed="rId3"/>
          <a:stretch>
            <a:fillRect/>
          </a:stretch>
        </p:blipFill>
        <p:spPr>
          <a:xfrm>
            <a:off x="278785" y="3072161"/>
            <a:ext cx="5307977" cy="2361953"/>
          </a:xfrm>
          <a:prstGeom prst="rect">
            <a:avLst/>
          </a:prstGeom>
        </p:spPr>
      </p:pic>
    </p:spTree>
    <p:extLst>
      <p:ext uri="{BB962C8B-B14F-4D97-AF65-F5344CB8AC3E}">
        <p14:creationId xmlns:p14="http://schemas.microsoft.com/office/powerpoint/2010/main" val="2800886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4624C-E049-8F3A-C6D4-DF9547EF0FEB}"/>
              </a:ext>
            </a:extLst>
          </p:cNvPr>
          <p:cNvSpPr>
            <a:spLocks noGrp="1"/>
          </p:cNvSpPr>
          <p:nvPr>
            <p:ph type="body" sz="quarter" idx="10"/>
          </p:nvPr>
        </p:nvSpPr>
        <p:spPr/>
        <p:txBody>
          <a:bodyPr/>
          <a:lstStyle/>
          <a:p>
            <a:pPr algn="l" rtl="0"/>
            <a:r>
              <a:rPr lang="en-US" dirty="0"/>
              <a:t>2) </a:t>
            </a:r>
            <a:r>
              <a:rPr lang="en-US" dirty="0" err="1"/>
              <a:t>Cont</a:t>
            </a:r>
            <a:r>
              <a:rPr lang="en-US" dirty="0"/>
              <a:t> - Another example for how sensitive task space allocation is:</a:t>
            </a:r>
          </a:p>
        </p:txBody>
      </p:sp>
      <p:pic>
        <p:nvPicPr>
          <p:cNvPr id="4" name="Picture 3">
            <a:extLst>
              <a:ext uri="{FF2B5EF4-FFF2-40B4-BE49-F238E27FC236}">
                <a16:creationId xmlns:a16="http://schemas.microsoft.com/office/drawing/2014/main" id="{7AB2B560-03A6-9868-73B4-DDF8497B3E33}"/>
              </a:ext>
            </a:extLst>
          </p:cNvPr>
          <p:cNvPicPr>
            <a:picLocks noChangeAspect="1"/>
          </p:cNvPicPr>
          <p:nvPr/>
        </p:nvPicPr>
        <p:blipFill>
          <a:blip r:embed="rId2"/>
          <a:stretch>
            <a:fillRect/>
          </a:stretch>
        </p:blipFill>
        <p:spPr>
          <a:xfrm>
            <a:off x="4878979" y="1971881"/>
            <a:ext cx="6462122" cy="4417767"/>
          </a:xfrm>
          <a:prstGeom prst="rect">
            <a:avLst/>
          </a:prstGeom>
        </p:spPr>
      </p:pic>
      <p:sp>
        <p:nvSpPr>
          <p:cNvPr id="5" name="Body">
            <a:extLst>
              <a:ext uri="{FF2B5EF4-FFF2-40B4-BE49-F238E27FC236}">
                <a16:creationId xmlns:a16="http://schemas.microsoft.com/office/drawing/2014/main" id="{F93B6035-CE7F-3E6C-2BB5-66E8D7767ADD}"/>
              </a:ext>
            </a:extLst>
          </p:cNvPr>
          <p:cNvSpPr txBox="1">
            <a:spLocks/>
          </p:cNvSpPr>
          <p:nvPr/>
        </p:nvSpPr>
        <p:spPr>
          <a:xfrm>
            <a:off x="597107" y="1871167"/>
            <a:ext cx="4153313" cy="1741828"/>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Code allocates an array with 50 elements.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Works fine.</a:t>
            </a:r>
          </a:p>
        </p:txBody>
      </p:sp>
      <p:pic>
        <p:nvPicPr>
          <p:cNvPr id="7" name="Picture 6">
            <a:extLst>
              <a:ext uri="{FF2B5EF4-FFF2-40B4-BE49-F238E27FC236}">
                <a16:creationId xmlns:a16="http://schemas.microsoft.com/office/drawing/2014/main" id="{27A7C667-1A91-E581-3528-D83A302F9BE4}"/>
              </a:ext>
            </a:extLst>
          </p:cNvPr>
          <p:cNvPicPr>
            <a:picLocks noChangeAspect="1"/>
          </p:cNvPicPr>
          <p:nvPr/>
        </p:nvPicPr>
        <p:blipFill>
          <a:blip r:embed="rId3"/>
          <a:stretch>
            <a:fillRect/>
          </a:stretch>
        </p:blipFill>
        <p:spPr>
          <a:xfrm>
            <a:off x="597107" y="3612995"/>
            <a:ext cx="4062554" cy="2622685"/>
          </a:xfrm>
          <a:prstGeom prst="rect">
            <a:avLst/>
          </a:prstGeom>
        </p:spPr>
      </p:pic>
    </p:spTree>
    <p:extLst>
      <p:ext uri="{BB962C8B-B14F-4D97-AF65-F5344CB8AC3E}">
        <p14:creationId xmlns:p14="http://schemas.microsoft.com/office/powerpoint/2010/main" val="269560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454398-1597-41A2-EF1A-CA0F7AB9CA8E}"/>
              </a:ext>
            </a:extLst>
          </p:cNvPr>
          <p:cNvSpPr>
            <a:spLocks noGrp="1"/>
          </p:cNvSpPr>
          <p:nvPr>
            <p:ph type="body" sz="quarter" idx="10"/>
          </p:nvPr>
        </p:nvSpPr>
        <p:spPr>
          <a:xfrm>
            <a:off x="267629" y="1575391"/>
            <a:ext cx="2620536" cy="3482651"/>
          </a:xfrm>
        </p:spPr>
        <p:txBody>
          <a:bodyPr>
            <a:normAutofit/>
          </a:bodyPr>
          <a:lstStyle/>
          <a:p>
            <a:pPr algn="l"/>
            <a:r>
              <a:rPr lang="en-US" b="0" dirty="0">
                <a:solidFill>
                  <a:schemeClr val="tx1"/>
                </a:solidFill>
              </a:rPr>
              <a:t>On 70 elements, the task crashes the chip:</a:t>
            </a:r>
          </a:p>
          <a:p>
            <a:pPr algn="l"/>
            <a:r>
              <a:rPr lang="en-US" b="0" dirty="0">
                <a:solidFill>
                  <a:schemeClr val="tx1"/>
                </a:solidFill>
              </a:rPr>
              <a:t>Apparently, there is no way to debug this, so be very careful.</a:t>
            </a:r>
            <a:endParaRPr lang="en-US" dirty="0">
              <a:solidFill>
                <a:schemeClr val="tx1"/>
              </a:solidFill>
            </a:endParaRPr>
          </a:p>
        </p:txBody>
      </p:sp>
      <p:pic>
        <p:nvPicPr>
          <p:cNvPr id="4" name="Picture 3">
            <a:extLst>
              <a:ext uri="{FF2B5EF4-FFF2-40B4-BE49-F238E27FC236}">
                <a16:creationId xmlns:a16="http://schemas.microsoft.com/office/drawing/2014/main" id="{2836165C-153C-0578-C816-0169AF2F9DD0}"/>
              </a:ext>
            </a:extLst>
          </p:cNvPr>
          <p:cNvPicPr>
            <a:picLocks noChangeAspect="1"/>
          </p:cNvPicPr>
          <p:nvPr/>
        </p:nvPicPr>
        <p:blipFill>
          <a:blip r:embed="rId2"/>
          <a:stretch>
            <a:fillRect/>
          </a:stretch>
        </p:blipFill>
        <p:spPr>
          <a:xfrm>
            <a:off x="2888165" y="1575391"/>
            <a:ext cx="7391780" cy="4108661"/>
          </a:xfrm>
          <a:prstGeom prst="rect">
            <a:avLst/>
          </a:prstGeom>
        </p:spPr>
      </p:pic>
    </p:spTree>
    <p:extLst>
      <p:ext uri="{BB962C8B-B14F-4D97-AF65-F5344CB8AC3E}">
        <p14:creationId xmlns:p14="http://schemas.microsoft.com/office/powerpoint/2010/main" val="3146275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US" sz="2800" dirty="0">
                <a:solidFill>
                  <a:schemeClr val="tx1"/>
                </a:solidFill>
                <a:latin typeface="Rubik" panose="02000604000000020004" pitchFamily="2" charset="-79"/>
                <a:cs typeface="Rubik" panose="02000604000000020004" pitchFamily="2" charset="-79"/>
              </a:rPr>
              <a:t>Multi-threading is useful when wanting to preform multiple tasks at the same time, the operating system provides a scheduler which can give the feeling of multiple processes running at the same time. When wanting to preform multiple checks that have *</a:t>
            </a:r>
            <a:r>
              <a:rPr lang="en-US" sz="2800" u="sng" dirty="0">
                <a:solidFill>
                  <a:schemeClr val="tx1"/>
                </a:solidFill>
                <a:latin typeface="Rubik" panose="02000604000000020004" pitchFamily="2" charset="-79"/>
                <a:cs typeface="Rubik" panose="02000604000000020004" pitchFamily="2" charset="-79"/>
              </a:rPr>
              <a:t>blocking code</a:t>
            </a:r>
            <a:r>
              <a:rPr lang="en-US" sz="2800" dirty="0">
                <a:solidFill>
                  <a:schemeClr val="tx1"/>
                </a:solidFill>
                <a:latin typeface="Rubik" panose="02000604000000020004" pitchFamily="2" charset="-79"/>
                <a:cs typeface="Rubik" panose="02000604000000020004" pitchFamily="2" charset="-79"/>
              </a:rPr>
              <a:t>, multi-threading can be a very efficient tool to perform both tasks without much code overhead.</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Why do we use multiple threads?</a:t>
            </a:r>
          </a:p>
        </p:txBody>
      </p:sp>
    </p:spTree>
    <p:extLst>
      <p:ext uri="{BB962C8B-B14F-4D97-AF65-F5344CB8AC3E}">
        <p14:creationId xmlns:p14="http://schemas.microsoft.com/office/powerpoint/2010/main" val="80914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65072-175A-A53F-99C2-B4DFB1F5CAA9}"/>
              </a:ext>
            </a:extLst>
          </p:cNvPr>
          <p:cNvSpPr>
            <a:spLocks noGrp="1"/>
          </p:cNvSpPr>
          <p:nvPr>
            <p:ph type="body" sz="quarter" idx="10"/>
          </p:nvPr>
        </p:nvSpPr>
        <p:spPr/>
        <p:txBody>
          <a:bodyPr/>
          <a:lstStyle/>
          <a:p>
            <a:pPr algn="l" rtl="0"/>
            <a:r>
              <a:rPr lang="en-US" dirty="0"/>
              <a:t>3) Scheduling concerns</a:t>
            </a:r>
          </a:p>
        </p:txBody>
      </p:sp>
      <p:sp>
        <p:nvSpPr>
          <p:cNvPr id="3" name="Body">
            <a:extLst>
              <a:ext uri="{FF2B5EF4-FFF2-40B4-BE49-F238E27FC236}">
                <a16:creationId xmlns:a16="http://schemas.microsoft.com/office/drawing/2014/main" id="{60031FA1-E3AB-45B9-E750-8835BF9EF8D7}"/>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Remember from OS course, context switches have an overhead! Avoid many threads with small code, write bigger code threads that preform a lot more when running.</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Avoid delaying in microseconds, because delay yields the CPU, and so delaying for a small time makes the context switches costly, rather, use the normal delay().</a:t>
            </a:r>
          </a:p>
        </p:txBody>
      </p:sp>
    </p:spTree>
    <p:extLst>
      <p:ext uri="{BB962C8B-B14F-4D97-AF65-F5344CB8AC3E}">
        <p14:creationId xmlns:p14="http://schemas.microsoft.com/office/powerpoint/2010/main" val="2776649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66BD4-786D-9CEC-775A-B21FB65F8FC6}"/>
              </a:ext>
            </a:extLst>
          </p:cNvPr>
          <p:cNvSpPr>
            <a:spLocks noGrp="1"/>
          </p:cNvSpPr>
          <p:nvPr>
            <p:ph type="body" sz="quarter" idx="10"/>
          </p:nvPr>
        </p:nvSpPr>
        <p:spPr/>
        <p:txBody>
          <a:bodyPr/>
          <a:lstStyle/>
          <a:p>
            <a:pPr algn="l" rtl="0"/>
            <a:r>
              <a:rPr lang="en-US" dirty="0"/>
              <a:t>4) Watchdogs!</a:t>
            </a:r>
          </a:p>
        </p:txBody>
      </p:sp>
      <p:sp>
        <p:nvSpPr>
          <p:cNvPr id="3" name="Body">
            <a:extLst>
              <a:ext uri="{FF2B5EF4-FFF2-40B4-BE49-F238E27FC236}">
                <a16:creationId xmlns:a16="http://schemas.microsoft.com/office/drawing/2014/main" id="{D22D4BA6-D05B-7E64-836F-C71CE18AC65A}"/>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Free RTOS has IDLE tasks that are also running, if Free RTOS detects that the tasks are being starved, it will reset the chip, it can be tough to locate which task starved the IDLE task, the IDLE task is run on the lowest priority, for that reason, unless you are sure that the task isn’t going to take too much time without yielding, create the task on priority 0, this will get rid of the watch dog timer problem. </a:t>
            </a:r>
          </a:p>
        </p:txBody>
      </p:sp>
    </p:spTree>
    <p:extLst>
      <p:ext uri="{BB962C8B-B14F-4D97-AF65-F5344CB8AC3E}">
        <p14:creationId xmlns:p14="http://schemas.microsoft.com/office/powerpoint/2010/main" val="242716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An RTOS, or a Real Time Operating System, is basically an operating system which includes a scheduler for executing different tasks in a predictable manner.</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Traditional RTOS’s achieve this predictability by allowing the user to assign each thread of execution a priority.</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an RTOS?</a:t>
            </a:r>
          </a:p>
        </p:txBody>
      </p:sp>
    </p:spTree>
    <p:extLst>
      <p:ext uri="{BB962C8B-B14F-4D97-AF65-F5344CB8AC3E}">
        <p14:creationId xmlns:p14="http://schemas.microsoft.com/office/powerpoint/2010/main" val="117402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is an RTOS which is designed to run on microcontrollers such as ESP32 and ESP8266.</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Unlike regular UNIX threads, “threads” in </a:t>
            </a: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are called </a:t>
            </a:r>
            <a:r>
              <a:rPr lang="en-GB" sz="2800" i="1" dirty="0">
                <a:solidFill>
                  <a:schemeClr val="tx1"/>
                </a:solidFill>
                <a:latin typeface="Rubik" panose="02000604000000020004" pitchFamily="2" charset="-79"/>
                <a:cs typeface="Rubik" panose="02000604000000020004" pitchFamily="2" charset="-79"/>
              </a:rPr>
              <a:t>tasks, </a:t>
            </a:r>
            <a:r>
              <a:rPr lang="en-US" sz="2800" dirty="0" err="1">
                <a:solidFill>
                  <a:schemeClr val="tx1"/>
                </a:solidFill>
                <a:latin typeface="Rubik" panose="02000604000000020004" pitchFamily="2" charset="-79"/>
                <a:cs typeface="Rubik" panose="02000604000000020004" pitchFamily="2" charset="-79"/>
              </a:rPr>
              <a:t>FreeRTOS</a:t>
            </a:r>
            <a:r>
              <a:rPr lang="en-US" sz="2800" dirty="0">
                <a:solidFill>
                  <a:schemeClr val="tx1"/>
                </a:solidFill>
                <a:latin typeface="Rubik" panose="02000604000000020004" pitchFamily="2" charset="-79"/>
                <a:cs typeface="Rubik" panose="02000604000000020004" pitchFamily="2" charset="-79"/>
              </a:rPr>
              <a:t> provides the core real time scheduling functionality, inter-task communication, timing and synchronization primitives only.</a:t>
            </a:r>
            <a:endParaRPr lang="en-GB" sz="2800" dirty="0">
              <a:solidFill>
                <a:schemeClr val="tx1"/>
              </a:solidFill>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t>
            </a:r>
            <a:r>
              <a:rPr lang="en-US" b="1" dirty="0" err="1">
                <a:latin typeface="Rubik" panose="02000604000000020004" pitchFamily="2" charset="-79"/>
                <a:cs typeface="Rubik" panose="02000604000000020004" pitchFamily="2" charset="-79"/>
              </a:rPr>
              <a:t>FreeRTOS</a:t>
            </a:r>
            <a:r>
              <a:rPr lang="en-US" b="1" dirty="0">
                <a:latin typeface="Rubik" panose="02000604000000020004" pitchFamily="2" charset="-79"/>
                <a:cs typeface="Rubik" panose="02000604000000020004" pitchFamily="2" charset="-79"/>
              </a:rPr>
              <a:t>?</a:t>
            </a:r>
          </a:p>
        </p:txBody>
      </p:sp>
    </p:spTree>
    <p:extLst>
      <p:ext uri="{BB962C8B-B14F-4D97-AF65-F5344CB8AC3E}">
        <p14:creationId xmlns:p14="http://schemas.microsoft.com/office/powerpoint/2010/main" val="360601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interested in designing an ESP32 with a button, a beeper and a led, when pressing the button the beeper plays a song and the led starts fading on and off.</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have three functions:</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playSong</a:t>
            </a:r>
            <a:r>
              <a:rPr lang="en-GB" sz="2800" dirty="0">
                <a:solidFill>
                  <a:schemeClr val="tx1"/>
                </a:solidFill>
                <a:latin typeface="Rubik" panose="02000604000000020004" pitchFamily="2" charset="-79"/>
                <a:cs typeface="Rubik" panose="02000604000000020004" pitchFamily="2" charset="-79"/>
              </a:rPr>
              <a:t>(); // plays a song, takes 1 minute to complete.</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fadeLed</a:t>
            </a:r>
            <a:r>
              <a:rPr lang="en-GB" sz="2800" dirty="0">
                <a:solidFill>
                  <a:schemeClr val="tx1"/>
                </a:solidFill>
                <a:latin typeface="Rubik" panose="02000604000000020004" pitchFamily="2" charset="-79"/>
                <a:cs typeface="Rubik" panose="02000604000000020004" pitchFamily="2" charset="-79"/>
              </a:rPr>
              <a:t>(); //fades the led light for 1 minute.</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checkButton</a:t>
            </a:r>
            <a:r>
              <a:rPr lang="en-GB" sz="2800" dirty="0">
                <a:solidFill>
                  <a:schemeClr val="tx1"/>
                </a:solidFill>
                <a:latin typeface="Rubik" panose="02000604000000020004" pitchFamily="2" charset="-79"/>
                <a:cs typeface="Rubik" panose="02000604000000020004" pitchFamily="2" charset="-79"/>
              </a:rPr>
              <a:t>(); //checks if the button was pressed, returns true if pressed and false if not</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Example 1:</a:t>
            </a:r>
          </a:p>
        </p:txBody>
      </p:sp>
    </p:spTree>
    <p:extLst>
      <p:ext uri="{BB962C8B-B14F-4D97-AF65-F5344CB8AC3E}">
        <p14:creationId xmlns:p14="http://schemas.microsoft.com/office/powerpoint/2010/main" val="11781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a:t>Example 1 (continued):</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71839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As said, we are interested in playing the song and fading the led light at the same time, if we write this code: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problem immediately shows up, if the button is pressed we play the song for 1 minute then we fade, which is not what we wanted, using timers won’t help all that much since the functions are already written and we don’t want to edit them.</a:t>
            </a:r>
          </a:p>
        </p:txBody>
      </p:sp>
      <p:pic>
        <p:nvPicPr>
          <p:cNvPr id="7" name="Picture 6">
            <a:extLst>
              <a:ext uri="{FF2B5EF4-FFF2-40B4-BE49-F238E27FC236}">
                <a16:creationId xmlns:a16="http://schemas.microsoft.com/office/drawing/2014/main" id="{2F25C77F-D7DB-E7FB-A100-C4C6841553C6}"/>
              </a:ext>
            </a:extLst>
          </p:cNvPr>
          <p:cNvPicPr>
            <a:picLocks noChangeAspect="1"/>
          </p:cNvPicPr>
          <p:nvPr/>
        </p:nvPicPr>
        <p:blipFill>
          <a:blip r:embed="rId2"/>
          <a:stretch>
            <a:fillRect/>
          </a:stretch>
        </p:blipFill>
        <p:spPr>
          <a:xfrm>
            <a:off x="7779972" y="1423886"/>
            <a:ext cx="3839217" cy="2498121"/>
          </a:xfrm>
          <a:prstGeom prst="rect">
            <a:avLst/>
          </a:prstGeom>
        </p:spPr>
      </p:pic>
    </p:spTree>
    <p:extLst>
      <p:ext uri="{BB962C8B-B14F-4D97-AF65-F5344CB8AC3E}">
        <p14:creationId xmlns:p14="http://schemas.microsoft.com/office/powerpoint/2010/main" val="351802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a:t>Example 1 (continued):</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Solution:</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Create a task for each thread and wait for both of them to finish.</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But how do we do that?</a:t>
            </a:r>
          </a:p>
          <a:p>
            <a:pPr algn="l" defTabSz="914400" rtl="0">
              <a:lnSpc>
                <a:spcPct val="114000"/>
              </a:lnSpc>
            </a:pPr>
            <a:r>
              <a:rPr lang="en-GB" sz="2800" dirty="0">
                <a:solidFill>
                  <a:schemeClr val="accent1"/>
                </a:solidFill>
                <a:latin typeface="Rubik" panose="02000604000000020004" pitchFamily="2" charset="-79"/>
                <a:cs typeface="Rubik" panose="02000604000000020004" pitchFamily="2" charset="-79"/>
              </a:rPr>
              <a:t>Definition 1:</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7" name="Picture 6">
            <a:extLst>
              <a:ext uri="{FF2B5EF4-FFF2-40B4-BE49-F238E27FC236}">
                <a16:creationId xmlns:a16="http://schemas.microsoft.com/office/drawing/2014/main" id="{4435386A-70E4-7CC5-90A7-4A7B6EF0BC25}"/>
              </a:ext>
            </a:extLst>
          </p:cNvPr>
          <p:cNvPicPr>
            <a:picLocks noChangeAspect="1"/>
          </p:cNvPicPr>
          <p:nvPr/>
        </p:nvPicPr>
        <p:blipFill>
          <a:blip r:embed="rId2"/>
          <a:stretch>
            <a:fillRect/>
          </a:stretch>
        </p:blipFill>
        <p:spPr>
          <a:xfrm>
            <a:off x="850900" y="3872714"/>
            <a:ext cx="7578206" cy="2497606"/>
          </a:xfrm>
          <a:prstGeom prst="rect">
            <a:avLst/>
          </a:prstGeom>
        </p:spPr>
      </p:pic>
    </p:spTree>
    <p:extLst>
      <p:ext uri="{BB962C8B-B14F-4D97-AF65-F5344CB8AC3E}">
        <p14:creationId xmlns:p14="http://schemas.microsoft.com/office/powerpoint/2010/main" val="16157978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15395bdb-ec77-4e31-8871-45bb2d943dd7"/>
  <p:tag name="ARTICULATE_SLIDE_PAUSE" val="1"/>
  <p:tag name="ARTICULATE_HIDE_SLIDE" val="0"/>
  <p:tag name="ARTICULATE_PLAYER_CONTROL_PREVIOUS" val="False"/>
  <p:tag name="ARTICULATE_PLAYER_CONTROL_NEXT" val="False"/>
  <p:tag name="ARTICULATE_USED_LAYOUT" val="1"/>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TotalTime>
  <Words>2579</Words>
  <Application>Microsoft Office PowerPoint</Application>
  <PresentationFormat>Widescreen</PresentationFormat>
  <Paragraphs>163</Paragraphs>
  <Slides>41</Slides>
  <Notes>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Alef</vt:lpstr>
      <vt:lpstr>Arial</vt:lpstr>
      <vt:lpstr>Calibri</vt:lpstr>
      <vt:lpstr>Calibri Light</vt:lpstr>
      <vt:lpstr>Rubik</vt:lpstr>
      <vt:lpstr>Verdana</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Sofer</dc:creator>
  <cp:lastModifiedBy>saleem elias</cp:lastModifiedBy>
  <cp:revision>12</cp:revision>
  <dcterms:created xsi:type="dcterms:W3CDTF">2022-02-17T08:14:32Z</dcterms:created>
  <dcterms:modified xsi:type="dcterms:W3CDTF">2023-01-07T21:25:41Z</dcterms:modified>
</cp:coreProperties>
</file>